
<file path=[Content_Types].xml><?xml version="1.0" encoding="utf-8"?>
<Types xmlns="http://schemas.openxmlformats.org/package/2006/content-types">
  <Default Extension="mp3" ContentType="audio/mpe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58" r:id="rId4"/>
    <p:sldId id="266" r:id="rId5"/>
    <p:sldId id="267" r:id="rId6"/>
    <p:sldId id="281" r:id="rId7"/>
    <p:sldId id="274" r:id="rId8"/>
    <p:sldId id="295" r:id="rId9"/>
    <p:sldId id="271" r:id="rId10"/>
    <p:sldId id="272" r:id="rId11"/>
    <p:sldId id="273" r:id="rId12"/>
    <p:sldId id="284" r:id="rId13"/>
    <p:sldId id="285" r:id="rId14"/>
    <p:sldId id="265" r:id="rId15"/>
    <p:sldId id="298" r:id="rId16"/>
    <p:sldId id="296" r:id="rId17"/>
    <p:sldId id="290" r:id="rId18"/>
    <p:sldId id="297" r:id="rId19"/>
    <p:sldId id="279" r:id="rId20"/>
    <p:sldId id="268" r:id="rId21"/>
    <p:sldId id="282" r:id="rId22"/>
    <p:sldId id="294" r:id="rId23"/>
  </p:sldIdLst>
  <p:sldSz cx="12192000" cy="6858000"/>
  <p:notesSz cx="6858000" cy="9144000"/>
  <p:custShowLst>
    <p:custShow name="自定义放映 1" id="0">
      <p:sldLst>
        <p:sld r:id="rId6"/>
      </p:sldLst>
    </p:custShow>
  </p:custShow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663A9"/>
    <a:srgbClr val="9875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414" autoAdjust="0"/>
    <p:restoredTop sz="94424" autoAdjust="0"/>
  </p:normalViewPr>
  <p:slideViewPr>
    <p:cSldViewPr snapToGrid="0">
      <p:cViewPr>
        <p:scale>
          <a:sx n="75" d="100"/>
          <a:sy n="75" d="100"/>
        </p:scale>
        <p:origin x="54" y="-1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46" d="100"/>
        <a:sy n="4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86187E-4B22-4255-935B-7E98731191B8}" type="datetimeFigureOut">
              <a:rPr lang="zh-CN" altLang="en-US" smtClean="0"/>
              <a:t>2017/10/10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7BAA1F-FBC3-4004-973C-1AD589DFD85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9195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21FD59-C920-460C-B1C9-0346C59420B0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55789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21FD59-C920-460C-B1C9-0346C59420B0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34065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35C7C7-FCC0-473E-8738-608D4B0E5BD2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50477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21FD59-C920-460C-B1C9-0346C59420B0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33031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21FD59-C920-460C-B1C9-0346C59420B0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67257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21FD59-C920-460C-B1C9-0346C59420B0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90448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21FD59-C920-460C-B1C9-0346C59420B0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53748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21FD59-C920-460C-B1C9-0346C59420B0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74933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21FD59-C920-460C-B1C9-0346C59420B0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11757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35C7C7-FCC0-473E-8738-608D4B0E5BD2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06891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35C7C7-FCC0-473E-8738-608D4B0E5BD2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85249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21FD59-C920-460C-B1C9-0346C59420B0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89934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2017/10/10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18276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2017/10/10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87177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2017/10/10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55014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437120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549114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2017/10/10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86539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2017/10/10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21841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2017/10/10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58257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2017/10/10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1170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FFFFFF">
                  <a:alpha val="51000"/>
                </a:srgbClr>
              </a:gs>
              <a:gs pos="100000">
                <a:schemeClr val="bg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05243" y="261202"/>
            <a:ext cx="10515600" cy="420938"/>
          </a:xfrm>
        </p:spPr>
        <p:txBody>
          <a:bodyPr>
            <a:normAutofit/>
          </a:bodyPr>
          <a:lstStyle>
            <a:lvl1pPr>
              <a:defRPr sz="3200" b="1">
                <a:gradFill flip="none" rotWithShape="1">
                  <a:gsLst>
                    <a:gs pos="0">
                      <a:schemeClr val="accent2">
                        <a:shade val="30000"/>
                        <a:satMod val="115000"/>
                      </a:schemeClr>
                    </a:gs>
                    <a:gs pos="50000">
                      <a:schemeClr val="accent2">
                        <a:shade val="67500"/>
                        <a:satMod val="115000"/>
                      </a:schemeClr>
                    </a:gs>
                    <a:gs pos="100000">
                      <a:schemeClr val="accent2">
                        <a:shade val="100000"/>
                        <a:satMod val="115000"/>
                      </a:schemeClr>
                    </a:gs>
                  </a:gsLst>
                  <a:lin ang="0" scaled="1"/>
                  <a:tileRect/>
                </a:gra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2017/10/10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等腰三角形 7"/>
          <p:cNvSpPr/>
          <p:nvPr userDrawn="1"/>
        </p:nvSpPr>
        <p:spPr>
          <a:xfrm>
            <a:off x="397475" y="156403"/>
            <a:ext cx="532961" cy="459449"/>
          </a:xfrm>
          <a:prstGeom prst="triangle">
            <a:avLst/>
          </a:prstGeom>
          <a:solidFill>
            <a:srgbClr val="0663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等腰三角形 8"/>
          <p:cNvSpPr/>
          <p:nvPr userDrawn="1"/>
        </p:nvSpPr>
        <p:spPr>
          <a:xfrm rot="2700000">
            <a:off x="177393" y="121257"/>
            <a:ext cx="350175" cy="301875"/>
          </a:xfrm>
          <a:prstGeom prst="triangle">
            <a:avLst/>
          </a:prstGeom>
          <a:solidFill>
            <a:srgbClr val="0663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44060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2017/10/10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5230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2017/10/10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47583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2017/10/10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78056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2017/10/10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30940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ags" Target="../tags/tag3.xml"/><Relationship Id="rId7" Type="http://schemas.openxmlformats.org/officeDocument/2006/relationships/slideLayout" Target="../slideLayouts/slideLayout7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4.xml"/><Relationship Id="rId5" Type="http://schemas.openxmlformats.org/officeDocument/2006/relationships/audio" Target="../media/media1.mp3"/><Relationship Id="rId4" Type="http://schemas.microsoft.com/office/2007/relationships/media" Target="../media/media1.mp3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_矩形 1"/>
          <p:cNvSpPr/>
          <p:nvPr>
            <p:custDataLst>
              <p:tags r:id="rId1"/>
            </p:custDataLst>
          </p:nvPr>
        </p:nvSpPr>
        <p:spPr>
          <a:xfrm>
            <a:off x="399579" y="1271924"/>
            <a:ext cx="778549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7200" kern="1700" dirty="0" smtClean="0">
                <a:gradFill flip="none" rotWithShape="1">
                  <a:gsLst>
                    <a:gs pos="0">
                      <a:srgbClr val="0663A9">
                        <a:shade val="30000"/>
                        <a:satMod val="115000"/>
                      </a:srgbClr>
                    </a:gs>
                    <a:gs pos="50000">
                      <a:srgbClr val="0663A9">
                        <a:shade val="67500"/>
                        <a:satMod val="115000"/>
                      </a:srgbClr>
                    </a:gs>
                    <a:gs pos="100000">
                      <a:srgbClr val="0663A9">
                        <a:shade val="100000"/>
                        <a:satMod val="115000"/>
                      </a:srgbClr>
                    </a:gs>
                  </a:gsLst>
                  <a:lin ang="16200000" scaled="1"/>
                  <a:tileRect/>
                </a:gradFill>
                <a:latin typeface="造字工房-尚雅体" pitchFamily="2" charset="-122"/>
                <a:ea typeface="造字工房-尚雅体" pitchFamily="2" charset="-122"/>
                <a:sym typeface="微软雅黑" pitchFamily="34" charset="-122"/>
              </a:rPr>
              <a:t>Spring</a:t>
            </a:r>
            <a:r>
              <a:rPr lang="zh-CN" altLang="en-US" sz="7200" kern="1700" dirty="0" smtClean="0">
                <a:gradFill flip="none" rotWithShape="1">
                  <a:gsLst>
                    <a:gs pos="0">
                      <a:srgbClr val="0663A9">
                        <a:shade val="30000"/>
                        <a:satMod val="115000"/>
                      </a:srgbClr>
                    </a:gs>
                    <a:gs pos="50000">
                      <a:srgbClr val="0663A9">
                        <a:shade val="67500"/>
                        <a:satMod val="115000"/>
                      </a:srgbClr>
                    </a:gs>
                    <a:gs pos="100000">
                      <a:srgbClr val="0663A9">
                        <a:shade val="100000"/>
                        <a:satMod val="115000"/>
                      </a:srgbClr>
                    </a:gs>
                  </a:gsLst>
                  <a:lin ang="16200000" scaled="1"/>
                  <a:tileRect/>
                </a:gradFill>
                <a:latin typeface="造字工房-尚雅体" pitchFamily="2" charset="-122"/>
                <a:ea typeface="造字工房-尚雅体" pitchFamily="2" charset="-122"/>
                <a:sym typeface="微软雅黑" pitchFamily="34" charset="-122"/>
              </a:rPr>
              <a:t>课程</a:t>
            </a:r>
            <a:endParaRPr lang="zh-CN" altLang="en-US" sz="7200" kern="1700" dirty="0">
              <a:gradFill flip="none" rotWithShape="1">
                <a:gsLst>
                  <a:gs pos="0">
                    <a:srgbClr val="0663A9">
                      <a:shade val="30000"/>
                      <a:satMod val="115000"/>
                    </a:srgbClr>
                  </a:gs>
                  <a:gs pos="50000">
                    <a:srgbClr val="0663A9">
                      <a:shade val="67500"/>
                      <a:satMod val="115000"/>
                    </a:srgbClr>
                  </a:gs>
                  <a:gs pos="100000">
                    <a:srgbClr val="0663A9">
                      <a:shade val="100000"/>
                      <a:satMod val="115000"/>
                    </a:srgbClr>
                  </a:gs>
                </a:gsLst>
                <a:lin ang="16200000" scaled="1"/>
                <a:tileRect/>
              </a:gradFill>
              <a:latin typeface="造字工房-尚雅体" pitchFamily="2" charset="-122"/>
              <a:ea typeface="造字工房-尚雅体" pitchFamily="2" charset="-122"/>
              <a:sym typeface="微软雅黑" pitchFamily="34" charset="-122"/>
            </a:endParaRPr>
          </a:p>
        </p:txBody>
      </p:sp>
      <p:sp>
        <p:nvSpPr>
          <p:cNvPr id="3" name="PA_文本框 2"/>
          <p:cNvSpPr txBox="1"/>
          <p:nvPr>
            <p:custDataLst>
              <p:tags r:id="rId2"/>
            </p:custDataLst>
          </p:nvPr>
        </p:nvSpPr>
        <p:spPr>
          <a:xfrm>
            <a:off x="6073946" y="5432576"/>
            <a:ext cx="14429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solidFill>
                  <a:srgbClr val="0663A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Denny</a:t>
            </a:r>
            <a:endParaRPr lang="zh-CN" altLang="en-US" sz="2800" dirty="0">
              <a:solidFill>
                <a:srgbClr val="0663A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PA_矩形 4"/>
          <p:cNvSpPr/>
          <p:nvPr>
            <p:custDataLst>
              <p:tags r:id="rId3"/>
            </p:custDataLst>
          </p:nvPr>
        </p:nvSpPr>
        <p:spPr>
          <a:xfrm>
            <a:off x="475488" y="2814567"/>
            <a:ext cx="857886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800" kern="1700" dirty="0" smtClean="0">
                <a:gradFill flip="none" rotWithShape="1">
                  <a:gsLst>
                    <a:gs pos="0">
                      <a:srgbClr val="0663A9">
                        <a:shade val="30000"/>
                        <a:satMod val="115000"/>
                      </a:srgbClr>
                    </a:gs>
                    <a:gs pos="50000">
                      <a:srgbClr val="0663A9">
                        <a:shade val="67500"/>
                        <a:satMod val="115000"/>
                      </a:srgbClr>
                    </a:gs>
                    <a:gs pos="100000">
                      <a:srgbClr val="0663A9">
                        <a:shade val="100000"/>
                        <a:satMod val="115000"/>
                      </a:srgbClr>
                    </a:gs>
                  </a:gsLst>
                  <a:lin ang="16200000" scaled="1"/>
                  <a:tileRect/>
                </a:gradFill>
                <a:latin typeface="造字工房-尚雅体" pitchFamily="2" charset="-122"/>
                <a:ea typeface="造字工房-尚雅体" pitchFamily="2" charset="-122"/>
                <a:sym typeface="微软雅黑" pitchFamily="34" charset="-122"/>
              </a:rPr>
              <a:t>第八课作业及小结</a:t>
            </a:r>
            <a:endParaRPr lang="zh-CN" altLang="en-US" sz="4800" kern="1700" dirty="0">
              <a:gradFill flip="none" rotWithShape="1">
                <a:gsLst>
                  <a:gs pos="0">
                    <a:srgbClr val="0663A9">
                      <a:shade val="30000"/>
                      <a:satMod val="115000"/>
                    </a:srgbClr>
                  </a:gs>
                  <a:gs pos="50000">
                    <a:srgbClr val="0663A9">
                      <a:shade val="67500"/>
                      <a:satMod val="115000"/>
                    </a:srgbClr>
                  </a:gs>
                  <a:gs pos="100000">
                    <a:srgbClr val="0663A9">
                      <a:shade val="100000"/>
                      <a:satMod val="115000"/>
                    </a:srgbClr>
                  </a:gs>
                </a:gsLst>
                <a:lin ang="16200000" scaled="1"/>
                <a:tileRect/>
              </a:gradFill>
              <a:latin typeface="造字工房-尚雅体" pitchFamily="2" charset="-122"/>
              <a:ea typeface="造字工房-尚雅体" pitchFamily="2" charset="-122"/>
              <a:sym typeface="微软雅黑" pitchFamily="34" charset="-122"/>
            </a:endParaRPr>
          </a:p>
        </p:txBody>
      </p:sp>
      <p:pic>
        <p:nvPicPr>
          <p:cNvPr id="4" name="PA_Yinyues - Everything">
            <a:hlinkClick r:id="" action="ppaction://media"/>
          </p:cNvPr>
          <p:cNvPicPr>
            <a:picLocks noChangeAspect="1"/>
          </p:cNvPicPr>
          <p:nvPr>
            <a:audioFile r:link="rId5"/>
            <p:custDataLst>
              <p:tags r:id="rId6"/>
            </p:custDataLst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9054354" y="-2474495"/>
            <a:ext cx="609600" cy="609600"/>
          </a:xfrm>
          <a:prstGeom prst="rect">
            <a:avLst/>
          </a:prstGeom>
        </p:spPr>
      </p:pic>
      <p:sp>
        <p:nvSpPr>
          <p:cNvPr id="7" name="等腰三角形 6"/>
          <p:cNvSpPr/>
          <p:nvPr/>
        </p:nvSpPr>
        <p:spPr>
          <a:xfrm>
            <a:off x="5459036" y="1271924"/>
            <a:ext cx="368314" cy="317512"/>
          </a:xfrm>
          <a:prstGeom prst="triangle">
            <a:avLst/>
          </a:prstGeom>
          <a:solidFill>
            <a:srgbClr val="0663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等腰三角形 7"/>
          <p:cNvSpPr/>
          <p:nvPr/>
        </p:nvSpPr>
        <p:spPr>
          <a:xfrm rot="2700000">
            <a:off x="5053413" y="1421976"/>
            <a:ext cx="350175" cy="301875"/>
          </a:xfrm>
          <a:prstGeom prst="triangle">
            <a:avLst/>
          </a:prstGeom>
          <a:solidFill>
            <a:srgbClr val="0663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1156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850"/>
                            </p:stCondLst>
                            <p:childTnLst>
                              <p:par>
                                <p:cTn id="14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7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6" presetClass="emph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animScale>
                                      <p:cBhvr>
                                        <p:cTn id="24" dur="25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25" dur="25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26" dur="25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27" dur="25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810"/>
                            </p:stCondLst>
                            <p:childTnLst>
                              <p:par>
                                <p:cTn id="29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">
                <p:cTn id="41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2" grpId="0"/>
      <p:bldP spid="3" grpId="0"/>
      <p:bldP spid="3" grpId="1"/>
      <p:bldP spid="5" grpId="0"/>
      <p:bldP spid="7" grpId="0" animBg="1"/>
      <p:bldP spid="8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>
                <a:solidFill>
                  <a:schemeClr val="tx2"/>
                </a:solidFill>
              </a:rPr>
              <a:t>Spring</a:t>
            </a:r>
            <a:r>
              <a:rPr lang="zh-CN" altLang="en-US" dirty="0">
                <a:solidFill>
                  <a:schemeClr val="tx2"/>
                </a:solidFill>
              </a:rPr>
              <a:t>事务传播</a:t>
            </a:r>
            <a:endParaRPr lang="zh-CN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826774" y="1623682"/>
            <a:ext cx="3701553" cy="4101870"/>
          </a:xfrm>
          <a:prstGeom prst="rect">
            <a:avLst/>
          </a:prstGeom>
          <a:solidFill>
            <a:srgbClr val="FFFFFF"/>
          </a:solidFill>
          <a:ln>
            <a:solidFill>
              <a:srgbClr val="E8E8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4" tIns="45707" rIns="91414" bIns="45707"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6" name="AutoShape 12"/>
          <p:cNvSpPr>
            <a:spLocks noChangeArrowheads="1"/>
          </p:cNvSpPr>
          <p:nvPr/>
        </p:nvSpPr>
        <p:spPr bwMode="auto">
          <a:xfrm>
            <a:off x="826774" y="1228625"/>
            <a:ext cx="3701553" cy="790115"/>
          </a:xfrm>
          <a:prstGeom prst="homePlate">
            <a:avLst>
              <a:gd name="adj" fmla="val 63872"/>
            </a:avLst>
          </a:prstGeom>
          <a:solidFill>
            <a:schemeClr val="tx2"/>
          </a:solidFill>
          <a:ln w="9525">
            <a:noFill/>
            <a:miter lim="800000"/>
            <a:headEnd/>
            <a:tailEnd/>
          </a:ln>
        </p:spPr>
        <p:txBody>
          <a:bodyPr wrap="none" lIns="91414" tIns="45707" rIns="91414" bIns="45707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b="1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应用场景案例</a:t>
            </a:r>
            <a:endParaRPr lang="zh-CN" altLang="en-US" b="1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7" name="TextBox 5"/>
          <p:cNvSpPr txBox="1"/>
          <p:nvPr/>
        </p:nvSpPr>
        <p:spPr>
          <a:xfrm>
            <a:off x="898781" y="2163766"/>
            <a:ext cx="3557537" cy="3613271"/>
          </a:xfrm>
          <a:prstGeom prst="rect">
            <a:avLst/>
          </a:prstGeom>
          <a:noFill/>
        </p:spPr>
        <p:txBody>
          <a:bodyPr wrap="square" lIns="91414" tIns="45707" rIns="91414" bIns="45707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/>
              <a:t>电商系统创建订单时需要同时记录订单操作日志，完成创建订单后需要向客户发送告知订单成功创建的短信</a:t>
            </a:r>
            <a:r>
              <a:rPr lang="zh-CN" altLang="en-US" dirty="0" smtClean="0"/>
              <a:t>并</a:t>
            </a:r>
            <a:r>
              <a:rPr lang="zh-CN" altLang="en-US" dirty="0"/>
              <a:t>记录发送</a:t>
            </a:r>
            <a:r>
              <a:rPr lang="zh-CN" altLang="en-US" dirty="0" smtClean="0"/>
              <a:t>信息。在</a:t>
            </a:r>
            <a:r>
              <a:rPr lang="zh-CN" altLang="en-US" dirty="0"/>
              <a:t>这个业务场景中由于记录订单操作日志的业务不应影响订单的创建，可以</a:t>
            </a:r>
            <a:r>
              <a:rPr lang="zh-CN" altLang="en-US" dirty="0" smtClean="0"/>
              <a:t>采用</a:t>
            </a:r>
            <a:r>
              <a:rPr lang="en-US" altLang="zh-CN" dirty="0" smtClean="0"/>
              <a:t>PROPAG</a:t>
            </a:r>
          </a:p>
          <a:p>
            <a:r>
              <a:rPr lang="en-US" altLang="zh-CN" dirty="0" smtClean="0"/>
              <a:t>ATION_REQUIRES_NEW</a:t>
            </a:r>
            <a:r>
              <a:rPr lang="zh-CN" altLang="en-US" dirty="0" smtClean="0"/>
              <a:t>传播方式；而发送短信</a:t>
            </a:r>
            <a:r>
              <a:rPr lang="en-US" altLang="zh-CN" dirty="0" smtClean="0"/>
              <a:t>(</a:t>
            </a:r>
            <a:r>
              <a:rPr lang="zh-CN" altLang="en-US" dirty="0" smtClean="0"/>
              <a:t>记录发送信息</a:t>
            </a:r>
            <a:r>
              <a:rPr lang="en-US" altLang="zh-CN" dirty="0" smtClean="0"/>
              <a:t>)</a:t>
            </a:r>
            <a:r>
              <a:rPr lang="zh-CN" altLang="en-US" dirty="0" smtClean="0"/>
              <a:t>的业务可以采用</a:t>
            </a:r>
            <a:r>
              <a:rPr lang="en-US" altLang="zh-CN" dirty="0" smtClean="0"/>
              <a:t>PROPAGATION_NESTED</a:t>
            </a:r>
            <a:r>
              <a:rPr lang="zh-CN" altLang="en-US" dirty="0" smtClean="0"/>
              <a:t>传播方式，即使发送失败也不影响已创建订单的结果。</a:t>
            </a:r>
            <a:endParaRPr lang="zh-CN" altLang="en-US" dirty="0"/>
          </a:p>
        </p:txBody>
      </p:sp>
      <p:sp>
        <p:nvSpPr>
          <p:cNvPr id="3" name="圆角矩形 2"/>
          <p:cNvSpPr/>
          <p:nvPr/>
        </p:nvSpPr>
        <p:spPr>
          <a:xfrm>
            <a:off x="5567708" y="1389266"/>
            <a:ext cx="3066755" cy="4195608"/>
          </a:xfrm>
          <a:prstGeom prst="roundRect">
            <a:avLst/>
          </a:prstGeom>
          <a:ln>
            <a:solidFill>
              <a:schemeClr val="accent1">
                <a:shade val="50000"/>
                <a:alpha val="9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8" name="圆角矩形 17"/>
          <p:cNvSpPr/>
          <p:nvPr/>
        </p:nvSpPr>
        <p:spPr>
          <a:xfrm>
            <a:off x="5904934" y="2179381"/>
            <a:ext cx="2413005" cy="7965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/>
              <a:t>保存订单</a:t>
            </a:r>
            <a:r>
              <a:rPr lang="en-US" altLang="zh-CN" sz="1600" dirty="0" smtClean="0"/>
              <a:t>(</a:t>
            </a:r>
            <a:r>
              <a:rPr lang="zh-CN" altLang="en-US" sz="1600" dirty="0" smtClean="0"/>
              <a:t>外部事务</a:t>
            </a:r>
            <a:r>
              <a:rPr lang="zh-CN" altLang="en-US" sz="1600" dirty="0"/>
              <a:t>内</a:t>
            </a:r>
            <a:r>
              <a:rPr lang="en-US" altLang="zh-CN" sz="1600" dirty="0" smtClean="0"/>
              <a:t>)</a:t>
            </a:r>
            <a:endParaRPr lang="zh-CN" altLang="en-US" sz="1600" dirty="0"/>
          </a:p>
        </p:txBody>
      </p:sp>
      <p:sp>
        <p:nvSpPr>
          <p:cNvPr id="21" name="椭圆 20"/>
          <p:cNvSpPr/>
          <p:nvPr/>
        </p:nvSpPr>
        <p:spPr>
          <a:xfrm>
            <a:off x="5743156" y="3261404"/>
            <a:ext cx="2736562" cy="731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/>
              <a:t>记录订单操作日志</a:t>
            </a:r>
            <a:endParaRPr lang="zh-CN" altLang="en-US" sz="1600" dirty="0"/>
          </a:p>
        </p:txBody>
      </p:sp>
      <p:sp>
        <p:nvSpPr>
          <p:cNvPr id="22" name="TextBox 5"/>
          <p:cNvSpPr txBox="1"/>
          <p:nvPr/>
        </p:nvSpPr>
        <p:spPr>
          <a:xfrm>
            <a:off x="5322316" y="1546722"/>
            <a:ext cx="3557537" cy="412394"/>
          </a:xfrm>
          <a:prstGeom prst="rect">
            <a:avLst/>
          </a:prstGeom>
          <a:noFill/>
        </p:spPr>
        <p:txBody>
          <a:bodyPr wrap="square" lIns="91414" tIns="45707" rIns="91414" bIns="45707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algn="ctr"/>
            <a:r>
              <a:rPr lang="zh-CN" altLang="en-US" dirty="0" smtClean="0">
                <a:solidFill>
                  <a:schemeClr val="bg1"/>
                </a:solidFill>
              </a:rPr>
              <a:t>创建订单</a:t>
            </a:r>
            <a:r>
              <a:rPr lang="en-US" altLang="zh-CN" dirty="0" smtClean="0">
                <a:solidFill>
                  <a:schemeClr val="bg1"/>
                </a:solidFill>
              </a:rPr>
              <a:t>(</a:t>
            </a:r>
            <a:r>
              <a:rPr lang="zh-CN" altLang="en-US" dirty="0" smtClean="0">
                <a:solidFill>
                  <a:schemeClr val="bg1"/>
                </a:solidFill>
              </a:rPr>
              <a:t>外部事务</a:t>
            </a:r>
            <a:r>
              <a:rPr lang="en-US" altLang="zh-CN" dirty="0" smtClean="0">
                <a:solidFill>
                  <a:schemeClr val="bg1"/>
                </a:solidFill>
              </a:rPr>
              <a:t>)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3" name="圆角矩形 22"/>
          <p:cNvSpPr/>
          <p:nvPr/>
        </p:nvSpPr>
        <p:spPr>
          <a:xfrm>
            <a:off x="9692083" y="3286604"/>
            <a:ext cx="2373146" cy="6811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/>
              <a:t>新内部事务</a:t>
            </a:r>
            <a:endParaRPr lang="zh-CN" altLang="en-US" sz="1600" dirty="0"/>
          </a:p>
        </p:txBody>
      </p:sp>
      <p:cxnSp>
        <p:nvCxnSpPr>
          <p:cNvPr id="26" name="直接箭头连接符 25"/>
          <p:cNvCxnSpPr/>
          <p:nvPr/>
        </p:nvCxnSpPr>
        <p:spPr>
          <a:xfrm>
            <a:off x="7987349" y="3310434"/>
            <a:ext cx="1786596" cy="0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/>
          <p:cNvCxnSpPr/>
          <p:nvPr/>
        </p:nvCxnSpPr>
        <p:spPr>
          <a:xfrm>
            <a:off x="7987349" y="3938808"/>
            <a:ext cx="1786596" cy="0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圆角矩形 31"/>
          <p:cNvSpPr/>
          <p:nvPr/>
        </p:nvSpPr>
        <p:spPr>
          <a:xfrm>
            <a:off x="5904934" y="4511072"/>
            <a:ext cx="2413005" cy="7965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/>
              <a:t>发送短信</a:t>
            </a:r>
            <a:r>
              <a:rPr lang="en-US" altLang="zh-CN" sz="1600" dirty="0" smtClean="0"/>
              <a:t>(”</a:t>
            </a:r>
            <a:r>
              <a:rPr lang="zh-CN" altLang="en-US" sz="1600" dirty="0" smtClean="0"/>
              <a:t>嵌套</a:t>
            </a:r>
            <a:r>
              <a:rPr lang="en-US" altLang="zh-CN" sz="1600" dirty="0" smtClean="0"/>
              <a:t>”</a:t>
            </a:r>
            <a:r>
              <a:rPr lang="zh-CN" altLang="en-US" sz="1600" dirty="0" smtClean="0"/>
              <a:t>事务</a:t>
            </a:r>
            <a:r>
              <a:rPr lang="en-US" altLang="zh-CN" sz="1600" dirty="0" smtClean="0"/>
              <a:t>)</a:t>
            </a:r>
            <a:endParaRPr lang="zh-CN" altLang="en-US" sz="1600" dirty="0"/>
          </a:p>
        </p:txBody>
      </p:sp>
      <p:sp>
        <p:nvSpPr>
          <p:cNvPr id="33" name="矩形 32"/>
          <p:cNvSpPr/>
          <p:nvPr/>
        </p:nvSpPr>
        <p:spPr>
          <a:xfrm>
            <a:off x="5567708" y="4296545"/>
            <a:ext cx="3066755" cy="18639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/>
              <a:t>保存点</a:t>
            </a:r>
            <a:r>
              <a:rPr lang="en-US" altLang="zh-CN" sz="1200" dirty="0" smtClean="0"/>
              <a:t>(</a:t>
            </a:r>
            <a:r>
              <a:rPr lang="en-US" altLang="zh-CN" sz="1200" dirty="0" err="1" smtClean="0"/>
              <a:t>Savepoint</a:t>
            </a:r>
            <a:r>
              <a:rPr lang="en-US" altLang="zh-CN" sz="1200" dirty="0" smtClean="0"/>
              <a:t>)</a:t>
            </a:r>
            <a:endParaRPr lang="zh-CN" altLang="en-US" sz="1200" dirty="0"/>
          </a:p>
        </p:txBody>
      </p:sp>
      <p:sp>
        <p:nvSpPr>
          <p:cNvPr id="34" name="下弧形箭头 33"/>
          <p:cNvSpPr/>
          <p:nvPr/>
        </p:nvSpPr>
        <p:spPr>
          <a:xfrm rot="16200000">
            <a:off x="8454448" y="4481803"/>
            <a:ext cx="1034484" cy="560941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5" name="TextBox 5"/>
          <p:cNvSpPr txBox="1"/>
          <p:nvPr/>
        </p:nvSpPr>
        <p:spPr>
          <a:xfrm>
            <a:off x="8634463" y="4585539"/>
            <a:ext cx="3557537" cy="412394"/>
          </a:xfrm>
          <a:prstGeom prst="rect">
            <a:avLst/>
          </a:prstGeom>
          <a:noFill/>
        </p:spPr>
        <p:txBody>
          <a:bodyPr wrap="square" lIns="91414" tIns="45707" rIns="91414" bIns="45707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algn="ctr"/>
            <a:r>
              <a:rPr lang="zh-CN" altLang="en-US" dirty="0" smtClean="0">
                <a:solidFill>
                  <a:schemeClr val="tx2"/>
                </a:solidFill>
              </a:rPr>
              <a:t>执行失败回滚至保存点</a:t>
            </a:r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38" name="燕尾形 37"/>
          <p:cNvSpPr/>
          <p:nvPr/>
        </p:nvSpPr>
        <p:spPr>
          <a:xfrm>
            <a:off x="4528326" y="3017743"/>
            <a:ext cx="1039382" cy="1016963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9" name="TextBox 5"/>
          <p:cNvSpPr txBox="1"/>
          <p:nvPr/>
        </p:nvSpPr>
        <p:spPr>
          <a:xfrm>
            <a:off x="7758569" y="2907772"/>
            <a:ext cx="3557537" cy="381232"/>
          </a:xfrm>
          <a:prstGeom prst="rect">
            <a:avLst/>
          </a:prstGeom>
          <a:noFill/>
        </p:spPr>
        <p:txBody>
          <a:bodyPr wrap="square" lIns="91414" tIns="45707" rIns="91414" bIns="45707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algn="ctr"/>
            <a:r>
              <a:rPr lang="zh-CN" altLang="en-US" dirty="0" smtClean="0">
                <a:solidFill>
                  <a:schemeClr val="tx2"/>
                </a:solidFill>
              </a:rPr>
              <a:t>挂起外部事务</a:t>
            </a:r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40" name="TextBox 5"/>
          <p:cNvSpPr txBox="1"/>
          <p:nvPr/>
        </p:nvSpPr>
        <p:spPr>
          <a:xfrm>
            <a:off x="7731066" y="3928251"/>
            <a:ext cx="3557537" cy="412394"/>
          </a:xfrm>
          <a:prstGeom prst="rect">
            <a:avLst/>
          </a:prstGeom>
          <a:noFill/>
        </p:spPr>
        <p:txBody>
          <a:bodyPr wrap="square" lIns="91414" tIns="45707" rIns="91414" bIns="45707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algn="ctr"/>
            <a:r>
              <a:rPr lang="zh-CN" altLang="en-US" dirty="0">
                <a:solidFill>
                  <a:schemeClr val="tx2"/>
                </a:solidFill>
              </a:rPr>
              <a:t>继续</a:t>
            </a:r>
            <a:r>
              <a:rPr lang="zh-CN" altLang="en-US" dirty="0" smtClean="0">
                <a:solidFill>
                  <a:schemeClr val="tx2"/>
                </a:solidFill>
              </a:rPr>
              <a:t>外部事务</a:t>
            </a:r>
            <a:endParaRPr lang="zh-CN" alt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3646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椭圆 31"/>
          <p:cNvSpPr/>
          <p:nvPr/>
        </p:nvSpPr>
        <p:spPr>
          <a:xfrm>
            <a:off x="10837714" y="6467492"/>
            <a:ext cx="489838" cy="489901"/>
          </a:xfrm>
          <a:prstGeom prst="ellipse">
            <a:avLst/>
          </a:prstGeom>
          <a:solidFill>
            <a:schemeClr val="accent4"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8" tIns="60954" rIns="121908" bIns="60954"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>
                <a:solidFill>
                  <a:schemeClr val="tx2"/>
                </a:solidFill>
              </a:rPr>
              <a:t>Spring</a:t>
            </a:r>
            <a:r>
              <a:rPr lang="zh-CN" altLang="en-US" dirty="0">
                <a:solidFill>
                  <a:schemeClr val="tx2"/>
                </a:solidFill>
              </a:rPr>
              <a:t>事务传播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586" y="1792579"/>
            <a:ext cx="6070457" cy="3215520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8091" y="506257"/>
            <a:ext cx="4733333" cy="1714286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8091" y="2643320"/>
            <a:ext cx="4498529" cy="1235726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68091" y="4147137"/>
            <a:ext cx="4770451" cy="2320355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cxnSp>
        <p:nvCxnSpPr>
          <p:cNvPr id="27" name="直接箭头连接符 26"/>
          <p:cNvCxnSpPr/>
          <p:nvPr/>
        </p:nvCxnSpPr>
        <p:spPr>
          <a:xfrm flipV="1">
            <a:off x="2126591" y="1928576"/>
            <a:ext cx="4941500" cy="1833412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箭头连接符 48"/>
          <p:cNvCxnSpPr>
            <a:endCxn id="5" idx="1"/>
          </p:cNvCxnSpPr>
          <p:nvPr/>
        </p:nvCxnSpPr>
        <p:spPr>
          <a:xfrm flipV="1">
            <a:off x="3460091" y="3261183"/>
            <a:ext cx="3608000" cy="907951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箭头连接符 49"/>
          <p:cNvCxnSpPr/>
          <p:nvPr/>
        </p:nvCxnSpPr>
        <p:spPr>
          <a:xfrm>
            <a:off x="2493089" y="4592935"/>
            <a:ext cx="4575002" cy="283743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文本框 50"/>
          <p:cNvSpPr txBox="1"/>
          <p:nvPr/>
        </p:nvSpPr>
        <p:spPr>
          <a:xfrm>
            <a:off x="3905411" y="2059997"/>
            <a:ext cx="1533364" cy="430887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1100" dirty="0">
                <a:solidFill>
                  <a:schemeClr val="bg1"/>
                </a:solidFill>
              </a:rPr>
              <a:t>保存订单采用</a:t>
            </a:r>
            <a:r>
              <a:rPr lang="en-US" altLang="zh-CN" sz="1100" dirty="0">
                <a:solidFill>
                  <a:schemeClr val="bg1"/>
                </a:solidFill>
              </a:rPr>
              <a:t>REQUIRED</a:t>
            </a:r>
            <a:r>
              <a:rPr lang="zh-CN" altLang="en-US" sz="1100" dirty="0">
                <a:solidFill>
                  <a:schemeClr val="bg1"/>
                </a:solidFill>
              </a:rPr>
              <a:t>传播方式</a:t>
            </a:r>
          </a:p>
        </p:txBody>
      </p:sp>
      <p:sp>
        <p:nvSpPr>
          <p:cNvPr id="52" name="文本框 51"/>
          <p:cNvSpPr txBox="1"/>
          <p:nvPr/>
        </p:nvSpPr>
        <p:spPr>
          <a:xfrm>
            <a:off x="4148300" y="3038309"/>
            <a:ext cx="2019464" cy="430887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1100" dirty="0" smtClean="0">
                <a:solidFill>
                  <a:schemeClr val="bg1"/>
                </a:solidFill>
              </a:rPr>
              <a:t>保存订单操作日志采用</a:t>
            </a:r>
            <a:r>
              <a:rPr lang="en-US" altLang="zh-CN" sz="1100" dirty="0">
                <a:solidFill>
                  <a:schemeClr val="bg1"/>
                </a:solidFill>
              </a:rPr>
              <a:t>REQUIRES_NEW</a:t>
            </a:r>
            <a:r>
              <a:rPr lang="zh-CN" altLang="en-US" sz="1100" dirty="0">
                <a:solidFill>
                  <a:schemeClr val="bg1"/>
                </a:solidFill>
              </a:rPr>
              <a:t>传播方式</a:t>
            </a:r>
          </a:p>
        </p:txBody>
      </p:sp>
      <p:sp>
        <p:nvSpPr>
          <p:cNvPr id="53" name="文本框 52"/>
          <p:cNvSpPr txBox="1"/>
          <p:nvPr/>
        </p:nvSpPr>
        <p:spPr>
          <a:xfrm>
            <a:off x="3138568" y="4824839"/>
            <a:ext cx="1671557" cy="430887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1100" dirty="0" smtClean="0">
                <a:solidFill>
                  <a:schemeClr val="bg1"/>
                </a:solidFill>
              </a:rPr>
              <a:t>发送短信</a:t>
            </a:r>
            <a:r>
              <a:rPr lang="en-US" altLang="zh-CN" sz="1100" dirty="0" smtClean="0">
                <a:solidFill>
                  <a:schemeClr val="bg1"/>
                </a:solidFill>
              </a:rPr>
              <a:t>(</a:t>
            </a:r>
            <a:r>
              <a:rPr lang="zh-CN" altLang="en-US" sz="1100" dirty="0" smtClean="0">
                <a:solidFill>
                  <a:schemeClr val="bg1"/>
                </a:solidFill>
              </a:rPr>
              <a:t>记录发送信息</a:t>
            </a:r>
            <a:r>
              <a:rPr lang="en-US" altLang="zh-CN" sz="1100" dirty="0" smtClean="0">
                <a:solidFill>
                  <a:schemeClr val="bg1"/>
                </a:solidFill>
              </a:rPr>
              <a:t>)</a:t>
            </a:r>
            <a:r>
              <a:rPr lang="zh-CN" altLang="en-US" sz="1100" dirty="0" smtClean="0">
                <a:solidFill>
                  <a:schemeClr val="bg1"/>
                </a:solidFill>
              </a:rPr>
              <a:t>采用</a:t>
            </a:r>
            <a:r>
              <a:rPr lang="en-US" altLang="zh-CN" sz="1100" dirty="0" smtClean="0">
                <a:solidFill>
                  <a:schemeClr val="bg1"/>
                </a:solidFill>
              </a:rPr>
              <a:t>NESTED</a:t>
            </a:r>
            <a:r>
              <a:rPr lang="zh-CN" altLang="en-US" sz="1100" dirty="0" smtClean="0">
                <a:solidFill>
                  <a:schemeClr val="bg1"/>
                </a:solidFill>
              </a:rPr>
              <a:t>传播</a:t>
            </a:r>
            <a:r>
              <a:rPr lang="zh-CN" altLang="en-US" sz="1100" dirty="0">
                <a:solidFill>
                  <a:schemeClr val="bg1"/>
                </a:solidFill>
              </a:rPr>
              <a:t>方式</a:t>
            </a:r>
          </a:p>
        </p:txBody>
      </p:sp>
    </p:spTree>
    <p:extLst>
      <p:ext uri="{BB962C8B-B14F-4D97-AF65-F5344CB8AC3E}">
        <p14:creationId xmlns:p14="http://schemas.microsoft.com/office/powerpoint/2010/main" val="1482113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1771 -0.98704 C 0.11615 -0.97654 0.11146 -0.96914 0.10729 -0.96111 C 0.09983 -0.9466 0.09028 -0.93117 0.08021 -0.92222 C 0.07187 -0.91481 0.06181 -0.91512 0.05312 -0.90926 C 0.04635 -0.90463 0.04271 -0.89846 0.03542 -0.8963 C 0.03368 -0.89506 0.03194 -0.89414 0.03021 -0.89259 C 0.02847 -0.89105 0.02691 -0.88858 0.025 -0.88704 C 0.01892 -0.88241 0.01215 -0.88117 0.00625 -0.87593 C -0.00174 -0.86883 -0.00868 -0.86111 -0.01771 -0.85741 C -0.02361 -0.85062 -0.03004 -0.84876 -0.03646 -0.84444 C -0.03785 -0.84352 -0.03924 -0.84228 -0.04063 -0.84136 C -0.04271 -0.83981 -0.04688 -0.83704 -0.04688 -0.83673 C -0.05226 -0.82994 -0.05868 -0.82747 -0.06458 -0.82222 C -0.07691 -0.81111 -0.08924 -0.79846 -0.10313 -0.79444 C -0.11441 -0.78302 -0.12726 -0.77593 -0.13958 -0.76852 C -0.15347 -0.76018 -0.13802 -0.77376 -0.15208 -0.76296 C -0.16007 -0.75679 -0.16649 -0.75 -0.175 -0.7463 C -0.18767 -0.72839 -0.17257 -0.74722 -0.18646 -0.73734 C -0.19028 -0.73426 -0.1974 -0.72623 -0.20104 -0.72222 C -0.20729 -0.71543 -0.21493 -0.70802 -0.22083 -0.7 C -0.22448 -0.69537 -0.22691 -0.68951 -0.23125 -0.68704 C -0.23229 -0.68518 -0.23316 -0.68302 -0.23438 -0.68148 C -0.23524 -0.68025 -0.23681 -0.68086 -0.2375 -0.67963 C -0.23819 -0.67839 -0.23785 -0.67593 -0.23854 -0.67407 C -0.23941 -0.67222 -0.2408 -0.67068 -0.24167 -0.66852 C -0.24479 -0.66018 -0.24705 -0.65093 -0.25 -0.64259 C -0.2526 -0.63518 -0.25313 -0.625 -0.25417 -0.61667 C -0.25486 -0.61173 -0.25625 -0.60185 -0.25625 -0.60154 C -0.2566 -0.5963 -0.25729 -0.59074 -0.25729 -0.58518 C -0.25729 -0.54444 -0.25781 -0.5037 -0.25625 -0.46296 C -0.25608 -0.45741 -0.25313 -0.45339 -0.25208 -0.44846 C -0.24809 -0.42716 -0.23472 -0.40154 -0.22292 -0.39444 C -0.22188 -0.39259 -0.22101 -0.39012 -0.21979 -0.38889 C -0.21788 -0.38704 -0.21354 -0.38518 -0.21354 -0.38518 C -0.2092 -0.37778 -0.20347 -0.37716 -0.19792 -0.37222 C -0.19115 -0.36605 -0.18681 -0.36636 -0.18021 -0.36111 C -0.17031 -0.35339 -0.15972 -0.3463 -0.14896 -0.34259 C -0.14271 -0.33148 -0.13299 -0.33179 -0.125 -0.32593 C -0.12205 -0.32068 -0.12083 -0.31759 -0.11667 -0.31481 C -0.11406 -0.31296 -0.10833 -0.31111 -0.10833 -0.3108 C -0.10191 -0.3037 -0.09462 -0.29938 -0.0875 -0.29444 C -0.075 -0.28549 -0.06458 -0.27037 -0.05521 -0.2537 C -0.05104 -0.2463 -0.04879 -0.23302 -0.04583 -0.22407 C -0.04115 -0.20926 -0.03385 -0.18241 -0.02708 -0.17037 C -0.02535 -0.16111 -0.02292 -0.15432 -0.01979 -0.1463 C -0.01649 -0.13765 -0.01563 -0.12593 -0.0125 -0.11667 C -0.01059 -0.10339 -0.00764 -0.08827 -0.00417 -0.07593 C -0.00087 -0.04012 5.55556E-7 -0.0537 5.55556E-7 -7.40741E-7 " pathEditMode="relative" rAng="0" ptsTypes="fffffffffffffffffffffffffffffffffffffffffffffffA">
                                      <p:cBhvr>
                                        <p:cTn id="14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785" y="4935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2" grpId="1" animBg="1"/>
      <p:bldP spid="32" grpId="2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721" y="3568988"/>
            <a:ext cx="10154705" cy="3151126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21" name="矩形 20"/>
          <p:cNvSpPr/>
          <p:nvPr/>
        </p:nvSpPr>
        <p:spPr>
          <a:xfrm>
            <a:off x="159721" y="4614413"/>
            <a:ext cx="8667173" cy="122687"/>
          </a:xfrm>
          <a:prstGeom prst="rect">
            <a:avLst/>
          </a:prstGeom>
          <a:solidFill>
            <a:schemeClr val="bg1">
              <a:alpha val="0"/>
            </a:schemeClr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>
                <a:solidFill>
                  <a:schemeClr val="tx2"/>
                </a:solidFill>
              </a:rPr>
              <a:t>Spring</a:t>
            </a:r>
            <a:r>
              <a:rPr lang="zh-CN" altLang="en-US" dirty="0">
                <a:solidFill>
                  <a:schemeClr val="tx2"/>
                </a:solidFill>
              </a:rPr>
              <a:t>事务传播</a:t>
            </a:r>
            <a:endParaRPr lang="zh-CN" altLang="en-US" dirty="0"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371" y="862219"/>
            <a:ext cx="7607011" cy="2235307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cxnSp>
        <p:nvCxnSpPr>
          <p:cNvPr id="17" name="直接箭头连接符 16"/>
          <p:cNvCxnSpPr/>
          <p:nvPr/>
        </p:nvCxnSpPr>
        <p:spPr>
          <a:xfrm flipV="1">
            <a:off x="8047610" y="1107436"/>
            <a:ext cx="777914" cy="295975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8825524" y="891992"/>
            <a:ext cx="909315" cy="26161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1100" dirty="0" smtClean="0">
                <a:solidFill>
                  <a:schemeClr val="bg1"/>
                </a:solidFill>
              </a:rPr>
              <a:t>单元测试类</a:t>
            </a:r>
            <a:endParaRPr lang="zh-CN" altLang="en-US" sz="1100" dirty="0">
              <a:solidFill>
                <a:schemeClr val="bg1"/>
              </a:solidFill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159721" y="5769825"/>
            <a:ext cx="5453679" cy="110275"/>
          </a:xfrm>
          <a:prstGeom prst="rect">
            <a:avLst/>
          </a:prstGeom>
          <a:solidFill>
            <a:schemeClr val="bg1">
              <a:alpha val="0"/>
            </a:schemeClr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35" name="矩形 34"/>
          <p:cNvSpPr/>
          <p:nvPr/>
        </p:nvSpPr>
        <p:spPr>
          <a:xfrm>
            <a:off x="159720" y="5892800"/>
            <a:ext cx="8667173" cy="827314"/>
          </a:xfrm>
          <a:prstGeom prst="rect">
            <a:avLst/>
          </a:prstGeom>
          <a:solidFill>
            <a:schemeClr val="bg1">
              <a:alpha val="0"/>
            </a:schemeClr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/>
          </a:p>
        </p:txBody>
      </p:sp>
      <p:cxnSp>
        <p:nvCxnSpPr>
          <p:cNvPr id="36" name="直接箭头连接符 35"/>
          <p:cNvCxnSpPr/>
          <p:nvPr/>
        </p:nvCxnSpPr>
        <p:spPr>
          <a:xfrm>
            <a:off x="1982090" y="2734171"/>
            <a:ext cx="1455" cy="822117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本框 36"/>
          <p:cNvSpPr txBox="1"/>
          <p:nvPr/>
        </p:nvSpPr>
        <p:spPr>
          <a:xfrm>
            <a:off x="2169161" y="3202452"/>
            <a:ext cx="1427103" cy="26161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1100" dirty="0" smtClean="0">
                <a:solidFill>
                  <a:schemeClr val="bg1"/>
                </a:solidFill>
              </a:rPr>
              <a:t>单元测试执行日志</a:t>
            </a:r>
            <a:endParaRPr lang="zh-CN" altLang="en-US" sz="1100" dirty="0">
              <a:solidFill>
                <a:schemeClr val="bg1"/>
              </a:solidFill>
            </a:endParaRPr>
          </a:p>
        </p:txBody>
      </p:sp>
      <p:cxnSp>
        <p:nvCxnSpPr>
          <p:cNvPr id="38" name="直接箭头连接符 37"/>
          <p:cNvCxnSpPr/>
          <p:nvPr/>
        </p:nvCxnSpPr>
        <p:spPr>
          <a:xfrm flipV="1">
            <a:off x="8792746" y="3258733"/>
            <a:ext cx="942093" cy="1403292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本框 38"/>
          <p:cNvSpPr txBox="1"/>
          <p:nvPr/>
        </p:nvSpPr>
        <p:spPr>
          <a:xfrm>
            <a:off x="9734839" y="3074649"/>
            <a:ext cx="1111352" cy="430887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1100" dirty="0" smtClean="0">
                <a:solidFill>
                  <a:schemeClr val="bg1"/>
                </a:solidFill>
              </a:rPr>
              <a:t>创建新事务挂起外部事务</a:t>
            </a:r>
            <a:endParaRPr lang="zh-CN" altLang="en-US" sz="1100" dirty="0">
              <a:solidFill>
                <a:schemeClr val="bg1"/>
              </a:solidFill>
            </a:endParaRPr>
          </a:p>
        </p:txBody>
      </p:sp>
      <p:cxnSp>
        <p:nvCxnSpPr>
          <p:cNvPr id="40" name="直接箭头连接符 39"/>
          <p:cNvCxnSpPr/>
          <p:nvPr/>
        </p:nvCxnSpPr>
        <p:spPr>
          <a:xfrm flipV="1">
            <a:off x="5596326" y="5138691"/>
            <a:ext cx="3196420" cy="701646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本框 40"/>
          <p:cNvSpPr txBox="1"/>
          <p:nvPr/>
        </p:nvSpPr>
        <p:spPr>
          <a:xfrm>
            <a:off x="8792746" y="5044566"/>
            <a:ext cx="1111352" cy="26161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1100" dirty="0">
                <a:solidFill>
                  <a:schemeClr val="bg1"/>
                </a:solidFill>
              </a:rPr>
              <a:t>恢复</a:t>
            </a:r>
            <a:r>
              <a:rPr lang="zh-CN" altLang="en-US" sz="1100" dirty="0" smtClean="0">
                <a:solidFill>
                  <a:schemeClr val="bg1"/>
                </a:solidFill>
              </a:rPr>
              <a:t>外部事务</a:t>
            </a:r>
            <a:endParaRPr lang="zh-CN" altLang="en-US" sz="1100" dirty="0">
              <a:solidFill>
                <a:schemeClr val="bg1"/>
              </a:solidFill>
            </a:endParaRPr>
          </a:p>
        </p:txBody>
      </p:sp>
      <p:cxnSp>
        <p:nvCxnSpPr>
          <p:cNvPr id="42" name="直接箭头连接符 41"/>
          <p:cNvCxnSpPr/>
          <p:nvPr/>
        </p:nvCxnSpPr>
        <p:spPr>
          <a:xfrm flipV="1">
            <a:off x="8837665" y="5688717"/>
            <a:ext cx="897174" cy="782754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文本框 42"/>
          <p:cNvSpPr txBox="1"/>
          <p:nvPr/>
        </p:nvSpPr>
        <p:spPr>
          <a:xfrm>
            <a:off x="9745611" y="5489514"/>
            <a:ext cx="1466340" cy="600164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1100" dirty="0" smtClean="0">
                <a:solidFill>
                  <a:schemeClr val="bg1"/>
                </a:solidFill>
              </a:rPr>
              <a:t>创建</a:t>
            </a:r>
            <a:r>
              <a:rPr lang="en-US" altLang="zh-CN" sz="1100" dirty="0" smtClean="0">
                <a:solidFill>
                  <a:schemeClr val="bg1"/>
                </a:solidFill>
              </a:rPr>
              <a:t>”</a:t>
            </a:r>
            <a:r>
              <a:rPr lang="zh-CN" altLang="en-US" sz="1100" dirty="0" smtClean="0">
                <a:solidFill>
                  <a:schemeClr val="bg1"/>
                </a:solidFill>
              </a:rPr>
              <a:t>嵌套</a:t>
            </a:r>
            <a:r>
              <a:rPr lang="en-US" altLang="zh-CN" sz="1100" dirty="0" smtClean="0">
                <a:solidFill>
                  <a:schemeClr val="bg1"/>
                </a:solidFill>
              </a:rPr>
              <a:t>”</a:t>
            </a:r>
            <a:r>
              <a:rPr lang="zh-CN" altLang="en-US" sz="1100" dirty="0" smtClean="0">
                <a:solidFill>
                  <a:schemeClr val="bg1"/>
                </a:solidFill>
              </a:rPr>
              <a:t>事务、释放保存点，最终外部事务提交</a:t>
            </a:r>
            <a:endParaRPr lang="zh-CN" altLang="en-US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0915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>
                <a:solidFill>
                  <a:schemeClr val="tx2"/>
                </a:solidFill>
              </a:rPr>
              <a:t>Spring</a:t>
            </a:r>
            <a:r>
              <a:rPr lang="zh-CN" altLang="en-US" dirty="0">
                <a:solidFill>
                  <a:schemeClr val="tx2"/>
                </a:solidFill>
              </a:rPr>
              <a:t>事务传播</a:t>
            </a:r>
            <a:endParaRPr lang="zh-CN" altLang="en-US" dirty="0">
              <a:ea typeface="+mn-ea"/>
              <a:cs typeface="+mn-ea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165162" y="1051520"/>
            <a:ext cx="2487012" cy="2473824"/>
          </a:xfrm>
          <a:prstGeom prst="rect">
            <a:avLst/>
          </a:prstGeom>
          <a:solidFill>
            <a:schemeClr val="bg1">
              <a:alpha val="5000"/>
            </a:schemeClr>
          </a:solidFill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8" tIns="60954" rIns="121908" bIns="60954" rtlCol="0" anchor="ctr"/>
          <a:lstStyle/>
          <a:p>
            <a:pPr algn="ctr"/>
            <a:endParaRPr lang="zh-CN" altLang="en-US" dirty="0">
              <a:cs typeface="+mn-ea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165162" y="1051518"/>
            <a:ext cx="2487012" cy="57688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8" tIns="60954" rIns="121908" bIns="60954" rtlCol="0" anchor="ctr"/>
          <a:lstStyle/>
          <a:p>
            <a:pPr algn="ctr"/>
            <a:endParaRPr lang="zh-CN" altLang="en-US">
              <a:cs typeface="+mn-ea"/>
            </a:endParaRPr>
          </a:p>
        </p:txBody>
      </p:sp>
      <p:sp>
        <p:nvSpPr>
          <p:cNvPr id="28" name="TextBox 67"/>
          <p:cNvSpPr txBox="1"/>
          <p:nvPr/>
        </p:nvSpPr>
        <p:spPr>
          <a:xfrm>
            <a:off x="165162" y="1051517"/>
            <a:ext cx="2487012" cy="677096"/>
          </a:xfrm>
          <a:prstGeom prst="rect">
            <a:avLst/>
          </a:prstGeom>
          <a:noFill/>
        </p:spPr>
        <p:txBody>
          <a:bodyPr wrap="square" lIns="121908" tIns="60954" rIns="121908" bIns="60954" rtlCol="0">
            <a:spAutoFit/>
          </a:bodyPr>
          <a:lstStyle/>
          <a:p>
            <a:pPr algn="ctr"/>
            <a:r>
              <a:rPr lang="en-US" altLang="zh-CN" dirty="0" smtClean="0">
                <a:solidFill>
                  <a:schemeClr val="bg1"/>
                </a:solidFill>
                <a:latin typeface="Watford DB" pitchFamily="2" charset="0"/>
                <a:cs typeface="+mn-ea"/>
              </a:rPr>
              <a:t>REQUIRES_NEW</a:t>
            </a:r>
          </a:p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Watford DB" pitchFamily="2" charset="0"/>
                <a:cs typeface="+mn-ea"/>
              </a:rPr>
              <a:t>事务</a:t>
            </a:r>
            <a:r>
              <a:rPr lang="zh-CN" altLang="en-US" dirty="0">
                <a:solidFill>
                  <a:schemeClr val="bg1"/>
                </a:solidFill>
                <a:latin typeface="Watford DB" pitchFamily="2" charset="0"/>
                <a:cs typeface="+mn-ea"/>
              </a:rPr>
              <a:t>处理</a:t>
            </a:r>
          </a:p>
        </p:txBody>
      </p:sp>
      <p:sp>
        <p:nvSpPr>
          <p:cNvPr id="29" name="TextBox 71"/>
          <p:cNvSpPr txBox="1"/>
          <p:nvPr/>
        </p:nvSpPr>
        <p:spPr>
          <a:xfrm>
            <a:off x="134667" y="1678696"/>
            <a:ext cx="2701098" cy="1846647"/>
          </a:xfrm>
          <a:prstGeom prst="rect">
            <a:avLst/>
          </a:prstGeom>
          <a:noFill/>
        </p:spPr>
        <p:txBody>
          <a:bodyPr wrap="square" lIns="121908" tIns="60954" rIns="121908" bIns="60954" rtlCol="0">
            <a:spAutoFit/>
          </a:bodyPr>
          <a:lstStyle/>
          <a:p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+mn-ea"/>
              </a:rPr>
              <a:t>内部事务回滚后，外部事务恢</a:t>
            </a:r>
            <a:endParaRPr lang="en-US" altLang="zh-CN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+mn-ea"/>
            </a:endParaRPr>
          </a:p>
          <a:p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+mn-ea"/>
              </a:rPr>
              <a:t>复，此时外部事务分情况选择</a:t>
            </a:r>
            <a:endParaRPr lang="en-US" altLang="zh-CN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+mn-ea"/>
            </a:endParaRPr>
          </a:p>
          <a:p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+mn-ea"/>
              </a:rPr>
              <a:t>继续执行或回滚，如内部事务</a:t>
            </a:r>
            <a:endParaRPr lang="en-US" altLang="zh-CN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+mn-ea"/>
            </a:endParaRPr>
          </a:p>
          <a:p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+mn-ea"/>
              </a:rPr>
              <a:t>执行异常被捕获，外部事务将</a:t>
            </a:r>
            <a:endParaRPr lang="en-US" altLang="zh-CN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+mn-ea"/>
            </a:endParaRPr>
          </a:p>
          <a:p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+mn-ea"/>
              </a:rPr>
              <a:t>继续执行；如内部事务执行异</a:t>
            </a:r>
            <a:endParaRPr lang="en-US" altLang="zh-CN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+mn-ea"/>
            </a:endParaRPr>
          </a:p>
          <a:p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+mn-ea"/>
              </a:rPr>
              <a:t>常扩散，外部事务将根据配置</a:t>
            </a:r>
            <a:endParaRPr lang="en-US" altLang="zh-CN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+mn-ea"/>
            </a:endParaRPr>
          </a:p>
          <a:p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+mn-ea"/>
              </a:rPr>
              <a:t>的回滚规则决定是继续执行还</a:t>
            </a:r>
            <a:endParaRPr lang="en-US" altLang="zh-CN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+mn-ea"/>
            </a:endParaRPr>
          </a:p>
          <a:p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+mn-ea"/>
              </a:rPr>
              <a:t>是回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+mn-ea"/>
              </a:rPr>
              <a:t>滚</a:t>
            </a: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+mn-ea"/>
              </a:rPr>
              <a:t>。</a:t>
            </a:r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7081" y="2205119"/>
            <a:ext cx="5625028" cy="1391627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33" name="矩形 32"/>
          <p:cNvSpPr/>
          <p:nvPr/>
        </p:nvSpPr>
        <p:spPr>
          <a:xfrm>
            <a:off x="4309640" y="2127167"/>
            <a:ext cx="5835073" cy="2942750"/>
          </a:xfrm>
          <a:prstGeom prst="rect">
            <a:avLst/>
          </a:prstGeom>
          <a:solidFill>
            <a:schemeClr val="bg1">
              <a:alpha val="0"/>
            </a:schemeClr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/>
          </a:p>
        </p:txBody>
      </p:sp>
      <p:cxnSp>
        <p:nvCxnSpPr>
          <p:cNvPr id="34" name="直接箭头连接符 33"/>
          <p:cNvCxnSpPr/>
          <p:nvPr/>
        </p:nvCxnSpPr>
        <p:spPr>
          <a:xfrm flipV="1">
            <a:off x="10156409" y="2617740"/>
            <a:ext cx="502227" cy="540721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本框 40"/>
          <p:cNvSpPr txBox="1"/>
          <p:nvPr/>
        </p:nvSpPr>
        <p:spPr>
          <a:xfrm>
            <a:off x="10407522" y="1649455"/>
            <a:ext cx="1533364" cy="1107996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1100" dirty="0" smtClean="0">
                <a:solidFill>
                  <a:schemeClr val="bg1"/>
                </a:solidFill>
              </a:rPr>
              <a:t>默认回滚规则为：</a:t>
            </a:r>
            <a:r>
              <a:rPr lang="en-US" altLang="zh-CN" sz="1100" dirty="0" err="1" smtClean="0">
                <a:solidFill>
                  <a:schemeClr val="bg1"/>
                </a:solidFill>
              </a:rPr>
              <a:t>RuntimeException</a:t>
            </a:r>
            <a:r>
              <a:rPr lang="zh-CN" altLang="en-US" sz="1100" dirty="0" smtClean="0">
                <a:solidFill>
                  <a:schemeClr val="bg1"/>
                </a:solidFill>
              </a:rPr>
              <a:t>则事务回滚，</a:t>
            </a:r>
            <a:r>
              <a:rPr lang="en-US" altLang="zh-CN" sz="1100" dirty="0" smtClean="0">
                <a:solidFill>
                  <a:schemeClr val="bg1"/>
                </a:solidFill>
              </a:rPr>
              <a:t>Exception</a:t>
            </a:r>
            <a:r>
              <a:rPr lang="zh-CN" altLang="en-US" sz="1100" dirty="0" smtClean="0">
                <a:solidFill>
                  <a:schemeClr val="bg1"/>
                </a:solidFill>
              </a:rPr>
              <a:t>则事务不回滚。此时内部事务回滚，外部事务恢复并回滚。</a:t>
            </a:r>
            <a:endParaRPr lang="zh-CN" altLang="en-US" sz="1100" dirty="0">
              <a:solidFill>
                <a:schemeClr val="bg1"/>
              </a:solidFill>
            </a:endParaRPr>
          </a:p>
        </p:txBody>
      </p:sp>
      <p:cxnSp>
        <p:nvCxnSpPr>
          <p:cNvPr id="42" name="直接箭头连接符 41"/>
          <p:cNvCxnSpPr/>
          <p:nvPr/>
        </p:nvCxnSpPr>
        <p:spPr>
          <a:xfrm flipV="1">
            <a:off x="8402495" y="1171372"/>
            <a:ext cx="736600" cy="285174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文本框 42"/>
          <p:cNvSpPr txBox="1"/>
          <p:nvPr/>
        </p:nvSpPr>
        <p:spPr>
          <a:xfrm>
            <a:off x="9139095" y="801993"/>
            <a:ext cx="1714500" cy="600164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1100" dirty="0" smtClean="0">
                <a:solidFill>
                  <a:schemeClr val="bg1"/>
                </a:solidFill>
              </a:rPr>
              <a:t>指定抛出</a:t>
            </a:r>
            <a:r>
              <a:rPr lang="en-US" altLang="zh-CN" sz="1100" dirty="0" err="1" smtClean="0">
                <a:solidFill>
                  <a:schemeClr val="bg1"/>
                </a:solidFill>
              </a:rPr>
              <a:t>RuntimeException</a:t>
            </a:r>
            <a:r>
              <a:rPr lang="en-US" altLang="zh-CN" sz="1100" dirty="0" smtClean="0">
                <a:solidFill>
                  <a:schemeClr val="bg1"/>
                </a:solidFill>
              </a:rPr>
              <a:t>(unchecked)</a:t>
            </a:r>
            <a:r>
              <a:rPr lang="zh-CN" altLang="en-US" sz="1100" dirty="0" smtClean="0">
                <a:solidFill>
                  <a:schemeClr val="bg1"/>
                </a:solidFill>
              </a:rPr>
              <a:t>异常。</a:t>
            </a:r>
            <a:endParaRPr lang="zh-CN" altLang="en-US" sz="1100" dirty="0">
              <a:solidFill>
                <a:schemeClr val="bg1"/>
              </a:solidFill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743" y="5250192"/>
            <a:ext cx="4925657" cy="1431237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6245" y="5250192"/>
            <a:ext cx="5725353" cy="1431237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44" name="矩形 43"/>
          <p:cNvSpPr/>
          <p:nvPr/>
        </p:nvSpPr>
        <p:spPr>
          <a:xfrm>
            <a:off x="105063" y="5143500"/>
            <a:ext cx="11109037" cy="1651000"/>
          </a:xfrm>
          <a:prstGeom prst="rect">
            <a:avLst/>
          </a:prstGeom>
          <a:solidFill>
            <a:schemeClr val="bg1">
              <a:alpha val="0"/>
            </a:schemeClr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/>
          </a:p>
        </p:txBody>
      </p:sp>
      <p:cxnSp>
        <p:nvCxnSpPr>
          <p:cNvPr id="45" name="直接箭头连接符 44"/>
          <p:cNvCxnSpPr/>
          <p:nvPr/>
        </p:nvCxnSpPr>
        <p:spPr>
          <a:xfrm flipV="1">
            <a:off x="10273061" y="4464383"/>
            <a:ext cx="271275" cy="679117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文本框 50"/>
          <p:cNvSpPr txBox="1"/>
          <p:nvPr/>
        </p:nvSpPr>
        <p:spPr>
          <a:xfrm>
            <a:off x="10367330" y="3703438"/>
            <a:ext cx="1533364" cy="769441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1100" dirty="0" smtClean="0">
                <a:solidFill>
                  <a:schemeClr val="bg1"/>
                </a:solidFill>
              </a:rPr>
              <a:t>捕获内部事务的执行异常。外部事务恢复并继续执行，最终提交。</a:t>
            </a:r>
            <a:endParaRPr lang="zh-CN" altLang="en-US" sz="1100" dirty="0">
              <a:solidFill>
                <a:schemeClr val="bg1"/>
              </a:solidFill>
            </a:endParaRPr>
          </a:p>
        </p:txBody>
      </p:sp>
      <p:cxnSp>
        <p:nvCxnSpPr>
          <p:cNvPr id="52" name="直接箭头连接符 51"/>
          <p:cNvCxnSpPr/>
          <p:nvPr/>
        </p:nvCxnSpPr>
        <p:spPr>
          <a:xfrm flipH="1">
            <a:off x="1990725" y="2011324"/>
            <a:ext cx="1660847" cy="3903701"/>
          </a:xfrm>
          <a:prstGeom prst="straightConnector1">
            <a:avLst/>
          </a:prstGeom>
          <a:ln w="50800">
            <a:solidFill>
              <a:srgbClr val="FFC000">
                <a:alpha val="70000"/>
              </a:srgb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箭头连接符 53"/>
          <p:cNvCxnSpPr/>
          <p:nvPr/>
        </p:nvCxnSpPr>
        <p:spPr>
          <a:xfrm>
            <a:off x="6263043" y="2011324"/>
            <a:ext cx="1" cy="942059"/>
          </a:xfrm>
          <a:prstGeom prst="straightConnector1">
            <a:avLst/>
          </a:prstGeom>
          <a:ln w="50800">
            <a:solidFill>
              <a:srgbClr val="FFC000">
                <a:alpha val="70000"/>
              </a:srgb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82899" y="812435"/>
            <a:ext cx="5519595" cy="1148598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12246" y="3624003"/>
            <a:ext cx="5629863" cy="1406425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332863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28" grpId="0"/>
      <p:bldP spid="2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>
                <a:solidFill>
                  <a:schemeClr val="tx2"/>
                </a:solidFill>
              </a:rPr>
              <a:t>Spring</a:t>
            </a:r>
            <a:r>
              <a:rPr lang="zh-CN" altLang="en-US" dirty="0">
                <a:solidFill>
                  <a:schemeClr val="tx2"/>
                </a:solidFill>
              </a:rPr>
              <a:t>事务传播</a:t>
            </a:r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221797" y="1020503"/>
            <a:ext cx="2487012" cy="2511709"/>
          </a:xfrm>
          <a:prstGeom prst="rect">
            <a:avLst/>
          </a:prstGeom>
          <a:solidFill>
            <a:schemeClr val="bg1">
              <a:alpha val="5000"/>
            </a:schemeClr>
          </a:solidFill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8" tIns="60954" rIns="121908" bIns="60954"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+mn-ea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21797" y="1020502"/>
            <a:ext cx="2487012" cy="57688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8" tIns="60954" rIns="121908" bIns="60954"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+mn-ea"/>
            </a:endParaRPr>
          </a:p>
        </p:txBody>
      </p:sp>
      <p:sp>
        <p:nvSpPr>
          <p:cNvPr id="12" name="TextBox 67"/>
          <p:cNvSpPr txBox="1"/>
          <p:nvPr/>
        </p:nvSpPr>
        <p:spPr>
          <a:xfrm>
            <a:off x="221797" y="1020501"/>
            <a:ext cx="2487012" cy="677096"/>
          </a:xfrm>
          <a:prstGeom prst="rect">
            <a:avLst/>
          </a:prstGeom>
          <a:noFill/>
        </p:spPr>
        <p:txBody>
          <a:bodyPr wrap="square" lIns="121908" tIns="60954" rIns="121908" bIns="60954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 smtClean="0">
                <a:solidFill>
                  <a:schemeClr val="bg1"/>
                </a:solidFill>
                <a:latin typeface="Watford DB" pitchFamily="2" charset="0"/>
                <a:cs typeface="+mn-ea"/>
              </a:rPr>
              <a:t>NESTED</a:t>
            </a:r>
          </a:p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Watford DB" pitchFamily="2" charset="0"/>
                <a:cs typeface="+mn-ea"/>
              </a:rPr>
              <a:t>事务</a:t>
            </a:r>
            <a:r>
              <a:rPr lang="zh-CN" altLang="en-US" dirty="0">
                <a:solidFill>
                  <a:schemeClr val="bg1"/>
                </a:solidFill>
                <a:latin typeface="Watford DB" pitchFamily="2" charset="0"/>
                <a:cs typeface="+mn-ea"/>
              </a:rPr>
              <a:t>处理</a:t>
            </a:r>
          </a:p>
        </p:txBody>
      </p:sp>
      <p:sp>
        <p:nvSpPr>
          <p:cNvPr id="13" name="TextBox 71"/>
          <p:cNvSpPr txBox="1"/>
          <p:nvPr/>
        </p:nvSpPr>
        <p:spPr>
          <a:xfrm>
            <a:off x="141396" y="1598381"/>
            <a:ext cx="2701098" cy="1846647"/>
          </a:xfrm>
          <a:prstGeom prst="rect">
            <a:avLst/>
          </a:prstGeom>
          <a:noFill/>
        </p:spPr>
        <p:txBody>
          <a:bodyPr wrap="square" lIns="121908" tIns="60954" rIns="121908" bIns="60954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400" dirty="0" smtClean="0"/>
              <a:t>”</a:t>
            </a:r>
            <a:r>
              <a:rPr lang="en-US" altLang="zh-CN" sz="1400" dirty="0"/>
              <a:t> 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+mn-ea"/>
              </a:rPr>
              <a:t>嵌套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+mn-ea"/>
              </a:rPr>
              <a:t>”</a:t>
            </a: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+mn-ea"/>
              </a:rPr>
              <a:t>事务回滚后，恢复至保存点</a:t>
            </a:r>
            <a:r>
              <a:rPr lang="en-US" altLang="zh-CN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+mn-ea"/>
              </a:rPr>
              <a:t>(</a:t>
            </a:r>
            <a:r>
              <a:rPr lang="en-US" altLang="zh-CN" sz="14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+mn-ea"/>
              </a:rPr>
              <a:t>Savepoint</a:t>
            </a:r>
            <a:r>
              <a:rPr lang="en-US" altLang="zh-CN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+mn-ea"/>
              </a:rPr>
              <a:t>)</a:t>
            </a: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+mn-ea"/>
              </a:rPr>
              <a:t>，此时外部事务分情况选择继续执行</a:t>
            </a:r>
            <a:r>
              <a:rPr lang="en-US" altLang="zh-CN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+mn-ea"/>
              </a:rPr>
              <a:t>(</a:t>
            </a: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+mn-ea"/>
              </a:rPr>
              <a:t>最终提交</a:t>
            </a:r>
            <a:r>
              <a:rPr lang="en-US" altLang="zh-CN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+mn-ea"/>
              </a:rPr>
              <a:t>)</a:t>
            </a: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+mn-ea"/>
              </a:rPr>
              <a:t>或回滚，如内部事务执行异常被捕获，外部事务将继续执行；如内部事务执行异常扩散，外部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+mn-ea"/>
              </a:rPr>
              <a:t>事务将根据</a:t>
            </a: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+mn-ea"/>
              </a:rPr>
              <a:t>配置的回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+mn-ea"/>
              </a:rPr>
              <a:t>滚规则决定</a:t>
            </a: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+mn-ea"/>
              </a:rPr>
              <a:t>是继续执行还是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+mn-ea"/>
              </a:rPr>
              <a:t>回滚</a:t>
            </a: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+mn-ea"/>
              </a:rPr>
              <a:t>。</a:t>
            </a:r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7448" y="897249"/>
            <a:ext cx="5824952" cy="892508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cxnSp>
        <p:nvCxnSpPr>
          <p:cNvPr id="8" name="直接箭头连接符 7"/>
          <p:cNvCxnSpPr/>
          <p:nvPr/>
        </p:nvCxnSpPr>
        <p:spPr>
          <a:xfrm flipV="1">
            <a:off x="9095654" y="1110554"/>
            <a:ext cx="736600" cy="285174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9832254" y="877334"/>
            <a:ext cx="1714500" cy="430887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1100" dirty="0" smtClean="0">
                <a:solidFill>
                  <a:schemeClr val="bg1"/>
                </a:solidFill>
              </a:rPr>
              <a:t>指定抛出</a:t>
            </a:r>
            <a:r>
              <a:rPr lang="en-US" altLang="zh-CN" sz="1100" dirty="0" smtClean="0">
                <a:solidFill>
                  <a:schemeClr val="bg1"/>
                </a:solidFill>
              </a:rPr>
              <a:t>Exception(checked)</a:t>
            </a:r>
            <a:r>
              <a:rPr lang="zh-CN" altLang="en-US" sz="1100" dirty="0" smtClean="0">
                <a:solidFill>
                  <a:schemeClr val="bg1"/>
                </a:solidFill>
              </a:rPr>
              <a:t>异常。</a:t>
            </a:r>
            <a:endParaRPr lang="zh-CN" altLang="en-US" sz="1100" dirty="0">
              <a:solidFill>
                <a:schemeClr val="bg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7493" y="2155746"/>
            <a:ext cx="6488962" cy="1376466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27494" y="3519009"/>
            <a:ext cx="6488962" cy="1324004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cxnSp>
        <p:nvCxnSpPr>
          <p:cNvPr id="16" name="直接箭头连接符 15"/>
          <p:cNvCxnSpPr/>
          <p:nvPr/>
        </p:nvCxnSpPr>
        <p:spPr>
          <a:xfrm flipV="1">
            <a:off x="10178728" y="2910427"/>
            <a:ext cx="445729" cy="389661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3565220" y="2106303"/>
            <a:ext cx="6613508" cy="2775493"/>
          </a:xfrm>
          <a:prstGeom prst="rect">
            <a:avLst/>
          </a:prstGeom>
          <a:solidFill>
            <a:schemeClr val="bg1">
              <a:alpha val="0"/>
            </a:schemeClr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10309541" y="1631088"/>
            <a:ext cx="1779842" cy="1277273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1100" dirty="0" smtClean="0">
                <a:solidFill>
                  <a:schemeClr val="bg1"/>
                </a:solidFill>
              </a:rPr>
              <a:t>默认回滚规则为：</a:t>
            </a:r>
            <a:r>
              <a:rPr lang="en-US" altLang="zh-CN" sz="1100" dirty="0" err="1" smtClean="0">
                <a:solidFill>
                  <a:schemeClr val="bg1"/>
                </a:solidFill>
              </a:rPr>
              <a:t>RuntimeException</a:t>
            </a:r>
            <a:r>
              <a:rPr lang="zh-CN" altLang="en-US" sz="1100" dirty="0" smtClean="0">
                <a:solidFill>
                  <a:schemeClr val="bg1"/>
                </a:solidFill>
              </a:rPr>
              <a:t>则事务回滚，</a:t>
            </a:r>
            <a:r>
              <a:rPr lang="en-US" altLang="zh-CN" sz="1100" dirty="0" smtClean="0">
                <a:solidFill>
                  <a:schemeClr val="bg1"/>
                </a:solidFill>
              </a:rPr>
              <a:t>Exception</a:t>
            </a:r>
            <a:r>
              <a:rPr lang="zh-CN" altLang="en-US" sz="1100" dirty="0" smtClean="0">
                <a:solidFill>
                  <a:schemeClr val="bg1"/>
                </a:solidFill>
              </a:rPr>
              <a:t>则事务不回滚。此时外部事务提交</a:t>
            </a:r>
            <a:r>
              <a:rPr lang="zh-CN" altLang="en-US" sz="1100" dirty="0">
                <a:solidFill>
                  <a:schemeClr val="bg1"/>
                </a:solidFill>
              </a:rPr>
              <a:t>，由于抛出的为</a:t>
            </a:r>
            <a:r>
              <a:rPr lang="en-US" altLang="zh-CN" sz="1100" dirty="0">
                <a:solidFill>
                  <a:schemeClr val="bg1"/>
                </a:solidFill>
              </a:rPr>
              <a:t>Exception</a:t>
            </a:r>
            <a:r>
              <a:rPr lang="zh-CN" altLang="en-US" sz="1100" dirty="0" smtClean="0">
                <a:solidFill>
                  <a:schemeClr val="bg1"/>
                </a:solidFill>
              </a:rPr>
              <a:t>异常，故</a:t>
            </a:r>
            <a:r>
              <a:rPr lang="en-US" altLang="zh-CN" sz="1100" dirty="0" smtClean="0">
                <a:solidFill>
                  <a:schemeClr val="bg1"/>
                </a:solidFill>
              </a:rPr>
              <a:t>”</a:t>
            </a:r>
            <a:r>
              <a:rPr lang="zh-CN" altLang="en-US" sz="1100" dirty="0" smtClean="0">
                <a:solidFill>
                  <a:schemeClr val="bg1"/>
                </a:solidFill>
              </a:rPr>
              <a:t>嵌套</a:t>
            </a:r>
            <a:r>
              <a:rPr lang="en-US" altLang="zh-CN" sz="1100" dirty="0" smtClean="0">
                <a:solidFill>
                  <a:schemeClr val="bg1"/>
                </a:solidFill>
              </a:rPr>
              <a:t>”</a:t>
            </a:r>
            <a:r>
              <a:rPr lang="zh-CN" altLang="en-US" sz="1100" dirty="0" smtClean="0">
                <a:solidFill>
                  <a:schemeClr val="bg1"/>
                </a:solidFill>
              </a:rPr>
              <a:t>事务也随之提交</a:t>
            </a:r>
            <a:r>
              <a:rPr lang="en-US" altLang="zh-CN" sz="1100" dirty="0" smtClean="0">
                <a:solidFill>
                  <a:schemeClr val="bg1"/>
                </a:solidFill>
              </a:rPr>
              <a:t>,</a:t>
            </a:r>
            <a:r>
              <a:rPr lang="zh-CN" altLang="en-US" sz="1100" dirty="0">
                <a:solidFill>
                  <a:schemeClr val="bg1"/>
                </a:solidFill>
              </a:rPr>
              <a:t>短信发送记录入库。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1797" y="5033926"/>
            <a:ext cx="5656489" cy="1686187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08914" y="5033926"/>
            <a:ext cx="5954137" cy="1686188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20" name="矩形 19"/>
          <p:cNvSpPr/>
          <p:nvPr/>
        </p:nvSpPr>
        <p:spPr>
          <a:xfrm>
            <a:off x="133537" y="4970890"/>
            <a:ext cx="11927835" cy="1792766"/>
          </a:xfrm>
          <a:prstGeom prst="rect">
            <a:avLst/>
          </a:prstGeom>
          <a:solidFill>
            <a:schemeClr val="bg1">
              <a:alpha val="0"/>
            </a:schemeClr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/>
          </a:p>
        </p:txBody>
      </p:sp>
      <p:cxnSp>
        <p:nvCxnSpPr>
          <p:cNvPr id="21" name="直接箭头连接符 20"/>
          <p:cNvCxnSpPr/>
          <p:nvPr/>
        </p:nvCxnSpPr>
        <p:spPr>
          <a:xfrm flipV="1">
            <a:off x="10556019" y="4475227"/>
            <a:ext cx="391381" cy="444541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/>
          <p:cNvSpPr txBox="1"/>
          <p:nvPr/>
        </p:nvSpPr>
        <p:spPr>
          <a:xfrm>
            <a:off x="10401592" y="3367231"/>
            <a:ext cx="1659696" cy="1107996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1100" dirty="0" smtClean="0">
                <a:solidFill>
                  <a:schemeClr val="bg1"/>
                </a:solidFill>
              </a:rPr>
              <a:t>捕获内部事务的执行异常。外部事务提交，由于抛出的为</a:t>
            </a:r>
            <a:r>
              <a:rPr lang="en-US" altLang="zh-CN" sz="1100" dirty="0" smtClean="0">
                <a:solidFill>
                  <a:schemeClr val="bg1"/>
                </a:solidFill>
              </a:rPr>
              <a:t>Exception</a:t>
            </a:r>
            <a:r>
              <a:rPr lang="zh-CN" altLang="en-US" sz="1100" dirty="0" smtClean="0">
                <a:solidFill>
                  <a:schemeClr val="bg1"/>
                </a:solidFill>
              </a:rPr>
              <a:t>异常，故</a:t>
            </a:r>
            <a:r>
              <a:rPr lang="en-US" altLang="zh-CN" sz="1100" dirty="0" smtClean="0">
                <a:solidFill>
                  <a:schemeClr val="bg1"/>
                </a:solidFill>
              </a:rPr>
              <a:t>”</a:t>
            </a:r>
            <a:r>
              <a:rPr lang="zh-CN" altLang="en-US" sz="1100" dirty="0">
                <a:solidFill>
                  <a:schemeClr val="bg1"/>
                </a:solidFill>
              </a:rPr>
              <a:t>嵌套</a:t>
            </a:r>
            <a:r>
              <a:rPr lang="en-US" altLang="zh-CN" sz="1100" dirty="0">
                <a:solidFill>
                  <a:schemeClr val="bg1"/>
                </a:solidFill>
              </a:rPr>
              <a:t>”</a:t>
            </a:r>
            <a:r>
              <a:rPr lang="zh-CN" altLang="en-US" sz="1100" dirty="0">
                <a:solidFill>
                  <a:schemeClr val="bg1"/>
                </a:solidFill>
              </a:rPr>
              <a:t>事务也随之</a:t>
            </a:r>
            <a:r>
              <a:rPr lang="zh-CN" altLang="en-US" sz="1100" dirty="0" smtClean="0">
                <a:solidFill>
                  <a:schemeClr val="bg1"/>
                </a:solidFill>
              </a:rPr>
              <a:t>提交，短信发送记录入库。</a:t>
            </a:r>
            <a:endParaRPr lang="zh-CN" altLang="en-US" sz="1100" dirty="0">
              <a:solidFill>
                <a:schemeClr val="bg1"/>
              </a:solidFill>
            </a:endParaRPr>
          </a:p>
        </p:txBody>
      </p:sp>
      <p:cxnSp>
        <p:nvCxnSpPr>
          <p:cNvPr id="23" name="直接箭头连接符 22"/>
          <p:cNvCxnSpPr/>
          <p:nvPr/>
        </p:nvCxnSpPr>
        <p:spPr>
          <a:xfrm flipH="1">
            <a:off x="1944914" y="1818788"/>
            <a:ext cx="1682579" cy="4364298"/>
          </a:xfrm>
          <a:prstGeom prst="straightConnector1">
            <a:avLst/>
          </a:prstGeom>
          <a:ln w="50800">
            <a:solidFill>
              <a:srgbClr val="FFC000">
                <a:alpha val="70000"/>
              </a:srgb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/>
          <p:cNvCxnSpPr/>
          <p:nvPr/>
        </p:nvCxnSpPr>
        <p:spPr>
          <a:xfrm flipH="1">
            <a:off x="5268686" y="1781502"/>
            <a:ext cx="181558" cy="1518586"/>
          </a:xfrm>
          <a:prstGeom prst="straightConnector1">
            <a:avLst/>
          </a:prstGeom>
          <a:ln w="50800">
            <a:solidFill>
              <a:srgbClr val="FFC000">
                <a:alpha val="70000"/>
              </a:srgb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9685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085" y="4216400"/>
            <a:ext cx="5478615" cy="1682841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>
                <a:solidFill>
                  <a:schemeClr val="tx2"/>
                </a:solidFill>
              </a:rPr>
              <a:t>Spring</a:t>
            </a:r>
            <a:r>
              <a:rPr lang="zh-CN" altLang="en-US" dirty="0">
                <a:solidFill>
                  <a:schemeClr val="tx2"/>
                </a:solidFill>
              </a:rPr>
              <a:t>事务传播</a:t>
            </a:r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221797" y="1020503"/>
            <a:ext cx="2487012" cy="2424525"/>
          </a:xfrm>
          <a:prstGeom prst="rect">
            <a:avLst/>
          </a:prstGeom>
          <a:solidFill>
            <a:schemeClr val="bg1">
              <a:alpha val="5000"/>
            </a:schemeClr>
          </a:solidFill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8" tIns="60954" rIns="121908" bIns="60954"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+mn-ea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21797" y="1020502"/>
            <a:ext cx="2487012" cy="57688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8" tIns="60954" rIns="121908" bIns="60954"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+mn-ea"/>
            </a:endParaRPr>
          </a:p>
        </p:txBody>
      </p:sp>
      <p:sp>
        <p:nvSpPr>
          <p:cNvPr id="12" name="TextBox 67"/>
          <p:cNvSpPr txBox="1"/>
          <p:nvPr/>
        </p:nvSpPr>
        <p:spPr>
          <a:xfrm>
            <a:off x="221797" y="1020501"/>
            <a:ext cx="2487012" cy="677096"/>
          </a:xfrm>
          <a:prstGeom prst="rect">
            <a:avLst/>
          </a:prstGeom>
          <a:noFill/>
        </p:spPr>
        <p:txBody>
          <a:bodyPr wrap="square" lIns="121908" tIns="60954" rIns="121908" bIns="60954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 smtClean="0">
                <a:solidFill>
                  <a:schemeClr val="bg1"/>
                </a:solidFill>
                <a:latin typeface="Watford DB" pitchFamily="2" charset="0"/>
                <a:cs typeface="+mn-ea"/>
              </a:rPr>
              <a:t>NESTED</a:t>
            </a:r>
          </a:p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Watford DB" pitchFamily="2" charset="0"/>
                <a:cs typeface="+mn-ea"/>
              </a:rPr>
              <a:t>事务</a:t>
            </a:r>
            <a:r>
              <a:rPr lang="zh-CN" altLang="en-US" dirty="0">
                <a:solidFill>
                  <a:schemeClr val="bg1"/>
                </a:solidFill>
                <a:latin typeface="Watford DB" pitchFamily="2" charset="0"/>
                <a:cs typeface="+mn-ea"/>
              </a:rPr>
              <a:t>处理</a:t>
            </a:r>
          </a:p>
        </p:txBody>
      </p:sp>
      <p:sp>
        <p:nvSpPr>
          <p:cNvPr id="13" name="TextBox 71"/>
          <p:cNvSpPr txBox="1"/>
          <p:nvPr/>
        </p:nvSpPr>
        <p:spPr>
          <a:xfrm>
            <a:off x="141396" y="1598381"/>
            <a:ext cx="2701098" cy="1846647"/>
          </a:xfrm>
          <a:prstGeom prst="rect">
            <a:avLst/>
          </a:prstGeom>
          <a:noFill/>
        </p:spPr>
        <p:txBody>
          <a:bodyPr wrap="square" lIns="121908" tIns="60954" rIns="121908" bIns="60954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400" dirty="0" smtClean="0"/>
              <a:t>”</a:t>
            </a:r>
            <a:r>
              <a:rPr lang="en-US" altLang="zh-CN" sz="1400" dirty="0"/>
              <a:t> 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+mn-ea"/>
              </a:rPr>
              <a:t>嵌套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+mn-ea"/>
              </a:rPr>
              <a:t>”</a:t>
            </a: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+mn-ea"/>
              </a:rPr>
              <a:t>事务回滚后，恢复至保存点</a:t>
            </a:r>
            <a:r>
              <a:rPr lang="en-US" altLang="zh-CN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+mn-ea"/>
              </a:rPr>
              <a:t>(</a:t>
            </a:r>
            <a:r>
              <a:rPr lang="en-US" altLang="zh-CN" sz="14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+mn-ea"/>
              </a:rPr>
              <a:t>Savepoint</a:t>
            </a:r>
            <a:r>
              <a:rPr lang="en-US" altLang="zh-CN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+mn-ea"/>
              </a:rPr>
              <a:t>)</a:t>
            </a: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+mn-ea"/>
              </a:rPr>
              <a:t>，此时外部事务分情况选择继续执行</a:t>
            </a:r>
            <a:r>
              <a:rPr lang="en-US" altLang="zh-CN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+mn-ea"/>
              </a:rPr>
              <a:t>(</a:t>
            </a: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+mn-ea"/>
              </a:rPr>
              <a:t>最终提交</a:t>
            </a:r>
            <a:r>
              <a:rPr lang="en-US" altLang="zh-CN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+mn-ea"/>
              </a:rPr>
              <a:t>)</a:t>
            </a: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+mn-ea"/>
              </a:rPr>
              <a:t>或回滚，如内部事务执行异常被捕获，外部事务将继续执行；如内部事务执行异常扩散，外部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+mn-ea"/>
              </a:rPr>
              <a:t>事务将根据</a:t>
            </a: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+mn-ea"/>
              </a:rPr>
              <a:t>配置的回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+mn-ea"/>
              </a:rPr>
              <a:t>滚规则决定</a:t>
            </a: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+mn-ea"/>
              </a:rPr>
              <a:t>是继续执行还是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+mn-ea"/>
              </a:rPr>
              <a:t>回滚</a:t>
            </a: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+mn-ea"/>
              </a:rPr>
              <a:t>。</a:t>
            </a:r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+mn-ea"/>
            </a:endParaRPr>
          </a:p>
        </p:txBody>
      </p:sp>
      <p:cxnSp>
        <p:nvCxnSpPr>
          <p:cNvPr id="8" name="直接箭头连接符 7"/>
          <p:cNvCxnSpPr/>
          <p:nvPr/>
        </p:nvCxnSpPr>
        <p:spPr>
          <a:xfrm flipV="1">
            <a:off x="8848909" y="948221"/>
            <a:ext cx="736600" cy="285174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9606742" y="708781"/>
            <a:ext cx="1714500" cy="600164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1100" dirty="0" smtClean="0">
                <a:solidFill>
                  <a:schemeClr val="bg1"/>
                </a:solidFill>
              </a:rPr>
              <a:t>指定抛出</a:t>
            </a:r>
            <a:r>
              <a:rPr lang="en-US" altLang="zh-CN" sz="1100" dirty="0" err="1" smtClean="0">
                <a:solidFill>
                  <a:schemeClr val="bg1"/>
                </a:solidFill>
              </a:rPr>
              <a:t>RuntimeException</a:t>
            </a:r>
            <a:r>
              <a:rPr lang="en-US" altLang="zh-CN" sz="1100" dirty="0" smtClean="0">
                <a:solidFill>
                  <a:schemeClr val="bg1"/>
                </a:solidFill>
              </a:rPr>
              <a:t>(unchecked)</a:t>
            </a:r>
            <a:r>
              <a:rPr lang="zh-CN" altLang="en-US" sz="1100" dirty="0" smtClean="0">
                <a:solidFill>
                  <a:schemeClr val="bg1"/>
                </a:solidFill>
              </a:rPr>
              <a:t>异常。</a:t>
            </a:r>
            <a:endParaRPr lang="zh-CN" altLang="en-US" sz="1100" dirty="0">
              <a:solidFill>
                <a:schemeClr val="bg1"/>
              </a:solidFill>
            </a:endParaRPr>
          </a:p>
        </p:txBody>
      </p:sp>
      <p:cxnSp>
        <p:nvCxnSpPr>
          <p:cNvPr id="16" name="直接箭头连接符 15"/>
          <p:cNvCxnSpPr/>
          <p:nvPr/>
        </p:nvCxnSpPr>
        <p:spPr>
          <a:xfrm flipV="1">
            <a:off x="2980573" y="3709047"/>
            <a:ext cx="839797" cy="494654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3830692" y="3002612"/>
            <a:ext cx="1770008" cy="1107996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1100" dirty="0" smtClean="0">
                <a:solidFill>
                  <a:schemeClr val="bg1"/>
                </a:solidFill>
              </a:rPr>
              <a:t>默认回滚规则为：</a:t>
            </a:r>
            <a:r>
              <a:rPr lang="en-US" altLang="zh-CN" sz="1100" dirty="0" err="1" smtClean="0">
                <a:solidFill>
                  <a:schemeClr val="bg1"/>
                </a:solidFill>
              </a:rPr>
              <a:t>RuntimeException</a:t>
            </a:r>
            <a:r>
              <a:rPr lang="zh-CN" altLang="en-US" sz="1100" dirty="0" smtClean="0">
                <a:solidFill>
                  <a:schemeClr val="bg1"/>
                </a:solidFill>
              </a:rPr>
              <a:t>则事务回滚，</a:t>
            </a:r>
            <a:r>
              <a:rPr lang="en-US" altLang="zh-CN" sz="1100" dirty="0" smtClean="0">
                <a:solidFill>
                  <a:schemeClr val="bg1"/>
                </a:solidFill>
              </a:rPr>
              <a:t>Exception</a:t>
            </a:r>
            <a:r>
              <a:rPr lang="zh-CN" altLang="en-US" sz="1100" dirty="0" smtClean="0">
                <a:solidFill>
                  <a:schemeClr val="bg1"/>
                </a:solidFill>
              </a:rPr>
              <a:t>则事务不回滚。此时捕获</a:t>
            </a:r>
            <a:r>
              <a:rPr lang="en-US" altLang="zh-CN" sz="1100" dirty="0" smtClean="0">
                <a:solidFill>
                  <a:schemeClr val="bg1"/>
                </a:solidFill>
              </a:rPr>
              <a:t>”</a:t>
            </a:r>
            <a:r>
              <a:rPr lang="zh-CN" altLang="en-US" sz="1100" dirty="0" smtClean="0">
                <a:solidFill>
                  <a:schemeClr val="bg1"/>
                </a:solidFill>
              </a:rPr>
              <a:t>嵌套</a:t>
            </a:r>
            <a:r>
              <a:rPr lang="en-US" altLang="zh-CN" sz="1100" dirty="0" smtClean="0">
                <a:solidFill>
                  <a:schemeClr val="bg1"/>
                </a:solidFill>
              </a:rPr>
              <a:t>”</a:t>
            </a:r>
            <a:r>
              <a:rPr lang="zh-CN" altLang="en-US" sz="1100" dirty="0" smtClean="0">
                <a:solidFill>
                  <a:schemeClr val="bg1"/>
                </a:solidFill>
              </a:rPr>
              <a:t>事务执行异常，外部事务提交，</a:t>
            </a:r>
            <a:r>
              <a:rPr lang="en-US" altLang="zh-CN" sz="1100" dirty="0" smtClean="0">
                <a:solidFill>
                  <a:schemeClr val="bg1"/>
                </a:solidFill>
              </a:rPr>
              <a:t>”</a:t>
            </a:r>
            <a:r>
              <a:rPr lang="zh-CN" altLang="en-US" sz="1100" dirty="0" smtClean="0">
                <a:solidFill>
                  <a:schemeClr val="bg1"/>
                </a:solidFill>
              </a:rPr>
              <a:t>嵌套</a:t>
            </a:r>
            <a:r>
              <a:rPr lang="en-US" altLang="zh-CN" sz="1100" dirty="0" smtClean="0">
                <a:solidFill>
                  <a:schemeClr val="bg1"/>
                </a:solidFill>
              </a:rPr>
              <a:t>”</a:t>
            </a:r>
            <a:r>
              <a:rPr lang="zh-CN" altLang="en-US" sz="1100" dirty="0" smtClean="0">
                <a:solidFill>
                  <a:schemeClr val="bg1"/>
                </a:solidFill>
              </a:rPr>
              <a:t>事务回滚。</a:t>
            </a:r>
            <a:endParaRPr lang="zh-CN" altLang="en-US" sz="1100" dirty="0">
              <a:solidFill>
                <a:schemeClr val="bg1"/>
              </a:solidFill>
            </a:endParaRPr>
          </a:p>
        </p:txBody>
      </p:sp>
      <p:cxnSp>
        <p:nvCxnSpPr>
          <p:cNvPr id="27" name="直接箭头连接符 26"/>
          <p:cNvCxnSpPr/>
          <p:nvPr/>
        </p:nvCxnSpPr>
        <p:spPr>
          <a:xfrm flipH="1">
            <a:off x="1828800" y="1780033"/>
            <a:ext cx="2730500" cy="3553155"/>
          </a:xfrm>
          <a:prstGeom prst="straightConnector1">
            <a:avLst/>
          </a:prstGeom>
          <a:ln w="50800">
            <a:solidFill>
              <a:srgbClr val="FFC000">
                <a:alpha val="70000"/>
              </a:srgb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图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7412" y="914622"/>
            <a:ext cx="5830264" cy="865411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5001" y="4203700"/>
            <a:ext cx="6337300" cy="1695541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cxnSp>
        <p:nvCxnSpPr>
          <p:cNvPr id="33" name="直接箭头连接符 32"/>
          <p:cNvCxnSpPr/>
          <p:nvPr/>
        </p:nvCxnSpPr>
        <p:spPr>
          <a:xfrm>
            <a:off x="6341932" y="1800317"/>
            <a:ext cx="592268" cy="3038383"/>
          </a:xfrm>
          <a:prstGeom prst="straightConnector1">
            <a:avLst/>
          </a:prstGeom>
          <a:ln w="50800">
            <a:solidFill>
              <a:srgbClr val="FFC000">
                <a:alpha val="70000"/>
              </a:srgb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矩形 35"/>
          <p:cNvSpPr/>
          <p:nvPr/>
        </p:nvSpPr>
        <p:spPr>
          <a:xfrm>
            <a:off x="5685386" y="4830505"/>
            <a:ext cx="2696614" cy="147895"/>
          </a:xfrm>
          <a:prstGeom prst="rect">
            <a:avLst/>
          </a:prstGeom>
          <a:solidFill>
            <a:schemeClr val="bg1">
              <a:alpha val="0"/>
            </a:schemeClr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38" name="文本框 37"/>
          <p:cNvSpPr txBox="1"/>
          <p:nvPr/>
        </p:nvSpPr>
        <p:spPr>
          <a:xfrm>
            <a:off x="6703881" y="2418466"/>
            <a:ext cx="1714500" cy="430887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1100" dirty="0" smtClean="0">
                <a:solidFill>
                  <a:schemeClr val="bg1"/>
                </a:solidFill>
              </a:rPr>
              <a:t>“</a:t>
            </a:r>
            <a:r>
              <a:rPr lang="zh-CN" altLang="en-US" sz="1100" dirty="0" smtClean="0">
                <a:solidFill>
                  <a:schemeClr val="bg1"/>
                </a:solidFill>
              </a:rPr>
              <a:t>嵌套</a:t>
            </a:r>
            <a:r>
              <a:rPr lang="en-US" altLang="zh-CN" sz="1100" dirty="0" smtClean="0">
                <a:solidFill>
                  <a:schemeClr val="bg1"/>
                </a:solidFill>
              </a:rPr>
              <a:t>”</a:t>
            </a:r>
            <a:r>
              <a:rPr lang="zh-CN" altLang="en-US" sz="1100" dirty="0" smtClean="0">
                <a:solidFill>
                  <a:schemeClr val="bg1"/>
                </a:solidFill>
              </a:rPr>
              <a:t>事务回滚，短信发送信息未入库。</a:t>
            </a:r>
            <a:endParaRPr lang="zh-CN" altLang="en-US" sz="1100" dirty="0">
              <a:solidFill>
                <a:schemeClr val="bg1"/>
              </a:solidFill>
            </a:endParaRPr>
          </a:p>
        </p:txBody>
      </p:sp>
      <p:cxnSp>
        <p:nvCxnSpPr>
          <p:cNvPr id="44" name="直接箭头连接符 43"/>
          <p:cNvCxnSpPr/>
          <p:nvPr/>
        </p:nvCxnSpPr>
        <p:spPr>
          <a:xfrm flipV="1">
            <a:off x="8525386" y="4853547"/>
            <a:ext cx="839797" cy="494654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矩形 44"/>
          <p:cNvSpPr/>
          <p:nvPr/>
        </p:nvSpPr>
        <p:spPr>
          <a:xfrm>
            <a:off x="5685386" y="5329238"/>
            <a:ext cx="4030114" cy="275967"/>
          </a:xfrm>
          <a:prstGeom prst="rect">
            <a:avLst/>
          </a:prstGeom>
          <a:solidFill>
            <a:schemeClr val="bg1">
              <a:alpha val="0"/>
            </a:schemeClr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46" name="文本框 45"/>
          <p:cNvSpPr txBox="1"/>
          <p:nvPr/>
        </p:nvSpPr>
        <p:spPr>
          <a:xfrm>
            <a:off x="9359876" y="4573426"/>
            <a:ext cx="1092224" cy="265273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1100" dirty="0" smtClean="0">
                <a:solidFill>
                  <a:schemeClr val="bg1"/>
                </a:solidFill>
              </a:rPr>
              <a:t>外部事务提交。</a:t>
            </a:r>
            <a:endParaRPr lang="zh-CN" altLang="en-US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0917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546338" y="2261511"/>
            <a:ext cx="422904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b="1" dirty="0" smtClean="0">
                <a:solidFill>
                  <a:schemeClr val="tx2"/>
                </a:solidFill>
              </a:rPr>
              <a:t>Spring</a:t>
            </a:r>
            <a:r>
              <a:rPr lang="zh-CN" altLang="en-US" sz="4400" b="1" dirty="0" smtClean="0">
                <a:solidFill>
                  <a:schemeClr val="tx2"/>
                </a:solidFill>
              </a:rPr>
              <a:t>事务优化</a:t>
            </a:r>
            <a:endParaRPr lang="zh-CN" altLang="en-US" sz="4400" b="1" dirty="0">
              <a:solidFill>
                <a:schemeClr val="tx2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546337" y="3090283"/>
            <a:ext cx="555114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作业三： </a:t>
            </a: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如某业务服务方法中包含查询大量数据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(</a:t>
            </a:r>
            <a:r>
              <a:rPr lang="en-US" altLang="zh-CN" sz="1400" dirty="0" err="1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queryLargRecords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)</a:t>
            </a: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后，根据查询结果进行计算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(</a:t>
            </a:r>
            <a:r>
              <a:rPr lang="en-US" altLang="zh-CN" sz="1400" dirty="0" err="1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calcData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)</a:t>
            </a: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，最终根据计算的结果进行数据更新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(</a:t>
            </a:r>
            <a:r>
              <a:rPr lang="en-US" altLang="zh-CN" sz="1400" dirty="0" err="1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updateMatchedRecords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)</a:t>
            </a: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等相关业务操作，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如何重构，从而实现进行事务性能方面的</a:t>
            </a: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优化。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328837" y="3048409"/>
            <a:ext cx="646217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-19506" y="2298985"/>
            <a:ext cx="1441420" cy="14465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8800" dirty="0" smtClean="0">
                <a:solidFill>
                  <a:schemeClr val="bg1"/>
                </a:solidFill>
                <a:cs typeface="+mn-ea"/>
                <a:sym typeface="+mn-lt"/>
              </a:rPr>
              <a:t>03</a:t>
            </a:r>
            <a:endParaRPr lang="zh-CN" altLang="en-US" sz="88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7" name="等腰三角形 6"/>
          <p:cNvSpPr/>
          <p:nvPr/>
        </p:nvSpPr>
        <p:spPr>
          <a:xfrm rot="2651885">
            <a:off x="6210037" y="1904611"/>
            <a:ext cx="532961" cy="459449"/>
          </a:xfrm>
          <a:prstGeom prst="triangle">
            <a:avLst/>
          </a:prstGeom>
          <a:solidFill>
            <a:srgbClr val="0663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等腰三角形 7"/>
          <p:cNvSpPr/>
          <p:nvPr/>
        </p:nvSpPr>
        <p:spPr>
          <a:xfrm rot="18266401">
            <a:off x="5797668" y="2288126"/>
            <a:ext cx="349346" cy="301160"/>
          </a:xfrm>
          <a:prstGeom prst="triangle">
            <a:avLst/>
          </a:prstGeom>
          <a:solidFill>
            <a:srgbClr val="0663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2674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500"/>
                            </p:stCondLst>
                            <p:childTnLst>
                              <p:par>
                                <p:cTn id="3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5" grpId="0" animBg="1"/>
      <p:bldP spid="7" grpId="0" animBg="1"/>
      <p:bldP spid="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extBox 65"/>
          <p:cNvSpPr txBox="1"/>
          <p:nvPr/>
        </p:nvSpPr>
        <p:spPr>
          <a:xfrm>
            <a:off x="12808217" y="8272252"/>
            <a:ext cx="2147358" cy="707874"/>
          </a:xfrm>
          <a:prstGeom prst="rect">
            <a:avLst/>
          </a:prstGeom>
          <a:noFill/>
        </p:spPr>
        <p:txBody>
          <a:bodyPr wrap="none" lIns="121908" tIns="60954" rIns="121908" bIns="60954" rtlCol="0">
            <a:spAutoFit/>
          </a:bodyPr>
          <a:lstStyle/>
          <a:p>
            <a:r>
              <a:rPr lang="en-US" altLang="zh-CN" sz="1900" dirty="0">
                <a:solidFill>
                  <a:schemeClr val="bg1"/>
                </a:solidFill>
                <a:latin typeface="+mn-ea"/>
                <a:cs typeface="+mn-ea"/>
              </a:rPr>
              <a:t>0.5 </a:t>
            </a:r>
            <a:r>
              <a:rPr lang="zh-CN" altLang="en-US" sz="1900" dirty="0">
                <a:solidFill>
                  <a:schemeClr val="bg1"/>
                </a:solidFill>
                <a:latin typeface="+mn-ea"/>
                <a:cs typeface="+mn-ea"/>
              </a:rPr>
              <a:t>秒延迟符，无</a:t>
            </a:r>
            <a:endParaRPr lang="en-US" altLang="zh-CN" sz="1900" dirty="0">
              <a:solidFill>
                <a:schemeClr val="bg1"/>
              </a:solidFill>
              <a:latin typeface="+mn-ea"/>
              <a:cs typeface="+mn-ea"/>
            </a:endParaRPr>
          </a:p>
          <a:p>
            <a:r>
              <a:rPr lang="zh-CN" altLang="en-US" sz="1900" dirty="0">
                <a:solidFill>
                  <a:schemeClr val="bg1"/>
                </a:solidFill>
                <a:latin typeface="+mn-ea"/>
                <a:cs typeface="+mn-ea"/>
              </a:rPr>
              <a:t>意义，可删除</a:t>
            </a:r>
            <a:r>
              <a:rPr lang="en-US" altLang="zh-CN" sz="1900" dirty="0">
                <a:solidFill>
                  <a:schemeClr val="bg1"/>
                </a:solidFill>
                <a:latin typeface="+mn-ea"/>
                <a:cs typeface="+mn-ea"/>
              </a:rPr>
              <a:t>.</a:t>
            </a:r>
            <a:endParaRPr lang="zh-CN" altLang="en-US" sz="1900" dirty="0">
              <a:solidFill>
                <a:schemeClr val="bg1"/>
              </a:solidFill>
              <a:latin typeface="+mn-ea"/>
              <a:cs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>
                <a:ea typeface="+mn-ea"/>
                <a:cs typeface="+mn-ea"/>
              </a:rPr>
              <a:t>Spring</a:t>
            </a:r>
            <a:r>
              <a:rPr lang="zh-CN" altLang="en-US" dirty="0" smtClean="0">
                <a:ea typeface="+mn-ea"/>
                <a:cs typeface="+mn-ea"/>
              </a:rPr>
              <a:t>事务优化</a:t>
            </a:r>
            <a:endParaRPr lang="zh-CN" altLang="en-US" dirty="0">
              <a:ea typeface="+mn-ea"/>
              <a:cs typeface="+mn-ea"/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235147" y="1714774"/>
            <a:ext cx="4317168" cy="27132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/>
              <a:t> </a:t>
            </a:r>
            <a:r>
              <a:rPr lang="en-US" altLang="zh-CN" sz="1600" dirty="0" err="1"/>
              <a:t>MyServiceA</a:t>
            </a:r>
            <a:endParaRPr lang="en-US" altLang="zh-CN" sz="1600" dirty="0"/>
          </a:p>
          <a:p>
            <a:r>
              <a:rPr lang="en-US" altLang="zh-CN" sz="1600" dirty="0"/>
              <a:t>    {</a:t>
            </a:r>
          </a:p>
          <a:p>
            <a:r>
              <a:rPr lang="en-US" altLang="zh-CN" sz="1600" dirty="0"/>
              <a:t>     public void </a:t>
            </a:r>
            <a:r>
              <a:rPr lang="en-US" altLang="zh-CN" sz="1600" dirty="0" err="1"/>
              <a:t>dobusiness</a:t>
            </a:r>
            <a:r>
              <a:rPr lang="en-US" altLang="zh-CN" sz="1600" dirty="0"/>
              <a:t>()</a:t>
            </a:r>
          </a:p>
          <a:p>
            <a:r>
              <a:rPr lang="en-US" altLang="zh-CN" sz="1600" dirty="0"/>
              <a:t>               {</a:t>
            </a:r>
          </a:p>
          <a:p>
            <a:r>
              <a:rPr lang="en-US" altLang="zh-CN" sz="1600" dirty="0"/>
              <a:t>                     </a:t>
            </a:r>
            <a:r>
              <a:rPr lang="en-US" altLang="zh-CN" sz="1600" dirty="0" err="1"/>
              <a:t>queryLargRecords</a:t>
            </a:r>
            <a:r>
              <a:rPr lang="en-US" altLang="zh-CN" sz="1600" dirty="0"/>
              <a:t>();</a:t>
            </a:r>
          </a:p>
          <a:p>
            <a:r>
              <a:rPr lang="en-US" altLang="zh-CN" sz="1600" dirty="0"/>
              <a:t>                     </a:t>
            </a:r>
            <a:r>
              <a:rPr lang="en-US" altLang="zh-CN" sz="1600" dirty="0" err="1"/>
              <a:t>calcData</a:t>
            </a:r>
            <a:r>
              <a:rPr lang="en-US" altLang="zh-CN" sz="1600" dirty="0"/>
              <a:t>();</a:t>
            </a:r>
          </a:p>
          <a:p>
            <a:r>
              <a:rPr lang="en-US" altLang="zh-CN" sz="1600" dirty="0"/>
              <a:t>                     </a:t>
            </a:r>
            <a:r>
              <a:rPr lang="en-US" altLang="zh-CN" sz="1600" dirty="0" err="1"/>
              <a:t>updateMatchedRecords</a:t>
            </a:r>
            <a:r>
              <a:rPr lang="en-US" altLang="zh-CN" sz="1600" dirty="0"/>
              <a:t>();</a:t>
            </a:r>
          </a:p>
          <a:p>
            <a:r>
              <a:rPr lang="en-US" altLang="zh-CN" sz="1600" dirty="0"/>
              <a:t>               } </a:t>
            </a:r>
          </a:p>
          <a:p>
            <a:r>
              <a:rPr lang="en-US" altLang="zh-CN" sz="1600" dirty="0"/>
              <a:t>    }</a:t>
            </a:r>
            <a:endParaRPr lang="zh-CN" altLang="en-US" sz="1600" dirty="0"/>
          </a:p>
        </p:txBody>
      </p:sp>
      <p:sp>
        <p:nvSpPr>
          <p:cNvPr id="32" name="矩形 31"/>
          <p:cNvSpPr/>
          <p:nvPr/>
        </p:nvSpPr>
        <p:spPr>
          <a:xfrm>
            <a:off x="5376143" y="1109275"/>
            <a:ext cx="4470486" cy="5288680"/>
          </a:xfrm>
          <a:prstGeom prst="rect">
            <a:avLst/>
          </a:prstGeom>
          <a:solidFill>
            <a:srgbClr val="FFFFFF"/>
          </a:solidFill>
          <a:ln>
            <a:solidFill>
              <a:srgbClr val="E8E8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4" tIns="45707" rIns="91414" bIns="45707"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3" name="AutoShape 12"/>
          <p:cNvSpPr>
            <a:spLocks noChangeArrowheads="1"/>
          </p:cNvSpPr>
          <p:nvPr/>
        </p:nvSpPr>
        <p:spPr bwMode="auto">
          <a:xfrm>
            <a:off x="5376143" y="714219"/>
            <a:ext cx="4470486" cy="790115"/>
          </a:xfrm>
          <a:prstGeom prst="homePlate">
            <a:avLst>
              <a:gd name="adj" fmla="val 63872"/>
            </a:avLst>
          </a:prstGeom>
          <a:solidFill>
            <a:schemeClr val="tx2"/>
          </a:solidFill>
          <a:ln w="9525">
            <a:noFill/>
            <a:miter lim="800000"/>
            <a:headEnd/>
            <a:tailEnd/>
          </a:ln>
        </p:spPr>
        <p:txBody>
          <a:bodyPr wrap="none" lIns="91414" tIns="45707" rIns="91414" bIns="45707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b="1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事务优化</a:t>
            </a:r>
            <a:endParaRPr lang="zh-CN" altLang="en-US" b="1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1" name="TextBox 5"/>
          <p:cNvSpPr txBox="1"/>
          <p:nvPr/>
        </p:nvSpPr>
        <p:spPr>
          <a:xfrm>
            <a:off x="5421467" y="1504334"/>
            <a:ext cx="4470486" cy="4893621"/>
          </a:xfrm>
          <a:prstGeom prst="rect">
            <a:avLst/>
          </a:prstGeom>
          <a:noFill/>
        </p:spPr>
        <p:txBody>
          <a:bodyPr wrap="square" lIns="91414" tIns="45707" rIns="91414" bIns="45707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dirty="0" err="1"/>
              <a:t>d</a:t>
            </a:r>
            <a:r>
              <a:rPr lang="en-US" altLang="zh-CN" dirty="0" err="1" smtClean="0"/>
              <a:t>obusiness</a:t>
            </a:r>
            <a:r>
              <a:rPr lang="zh-CN" altLang="en-US" dirty="0" smtClean="0"/>
              <a:t>无需加事务配置，避免大事务操作。</a:t>
            </a:r>
            <a:endParaRPr lang="en-US" altLang="zh-CN" dirty="0" smtClean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dirty="0" err="1" smtClean="0"/>
              <a:t>queryLargRecords</a:t>
            </a:r>
            <a:r>
              <a:rPr lang="zh-CN" altLang="en-US" dirty="0" smtClean="0"/>
              <a:t>查询服务可以选择不开启事务。</a:t>
            </a: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dirty="0" err="1" smtClean="0"/>
              <a:t>calcData</a:t>
            </a:r>
            <a:r>
              <a:rPr lang="zh-CN" altLang="en-US" dirty="0" smtClean="0"/>
              <a:t>仅涉及到查询结果的计算也可以不开启事务。</a:t>
            </a:r>
            <a:endParaRPr lang="en-US" altLang="zh-CN" dirty="0" smtClean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dirty="0"/>
              <a:t> </a:t>
            </a:r>
            <a:r>
              <a:rPr lang="en-US" altLang="zh-CN" dirty="0" err="1" smtClean="0"/>
              <a:t>updateMatchedRecords</a:t>
            </a:r>
            <a:r>
              <a:rPr lang="zh-CN" altLang="en-US" dirty="0" smtClean="0"/>
              <a:t>可以采用批量提交方式，即：划分为若干小事务进行。小事务可以考虑采用</a:t>
            </a:r>
            <a:r>
              <a:rPr lang="en-US" altLang="zh-CN" dirty="0" smtClean="0"/>
              <a:t>PROPAGATION_REQUIRED</a:t>
            </a:r>
            <a:r>
              <a:rPr lang="zh-CN" altLang="en-US" dirty="0" smtClean="0"/>
              <a:t>或</a:t>
            </a:r>
            <a:r>
              <a:rPr lang="en-US" altLang="zh-CN" dirty="0" smtClean="0"/>
              <a:t>PROPAGATION_NESTED</a:t>
            </a:r>
            <a:r>
              <a:rPr lang="zh-CN" altLang="en-US" dirty="0" smtClean="0"/>
              <a:t>传播方式。</a:t>
            </a:r>
            <a:endParaRPr lang="en-US" altLang="zh-CN" dirty="0" smtClean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dirty="0" smtClean="0"/>
              <a:t>由于</a:t>
            </a:r>
            <a:r>
              <a:rPr lang="en-US" altLang="zh-CN" dirty="0" err="1" smtClean="0"/>
              <a:t>SpringAOP</a:t>
            </a:r>
            <a:r>
              <a:rPr lang="zh-CN" altLang="en-US" dirty="0" smtClean="0"/>
              <a:t>代理机制，同一服务中业务方法相互调用将无法开启另一个事务，可以将</a:t>
            </a:r>
            <a:r>
              <a:rPr lang="en-US" altLang="zh-CN" dirty="0" err="1" smtClean="0"/>
              <a:t>updateMatchedRecords</a:t>
            </a:r>
            <a:r>
              <a:rPr lang="zh-CN" altLang="en-US" dirty="0" smtClean="0"/>
              <a:t>拆分到另一服务中；或者采用编程式事务；或者启用</a:t>
            </a:r>
            <a:r>
              <a:rPr lang="en-US" altLang="zh-CN" dirty="0" err="1" smtClean="0"/>
              <a:t>AspectJ</a:t>
            </a:r>
            <a:r>
              <a:rPr lang="zh-CN" altLang="en-US" dirty="0" smtClean="0"/>
              <a:t>事务，这样也可以提高性能                                     </a:t>
            </a:r>
            <a:endParaRPr lang="en-US" altLang="zh-CN" dirty="0" smtClean="0"/>
          </a:p>
        </p:txBody>
      </p:sp>
      <p:sp>
        <p:nvSpPr>
          <p:cNvPr id="4" name="云形标注 3"/>
          <p:cNvSpPr/>
          <p:nvPr/>
        </p:nvSpPr>
        <p:spPr>
          <a:xfrm>
            <a:off x="9937276" y="784472"/>
            <a:ext cx="2047630" cy="1500952"/>
          </a:xfrm>
          <a:prstGeom prst="cloud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zh-CN" sz="1400" dirty="0"/>
          </a:p>
        </p:txBody>
      </p:sp>
      <p:sp>
        <p:nvSpPr>
          <p:cNvPr id="5" name="燕尾形 4"/>
          <p:cNvSpPr/>
          <p:nvPr/>
        </p:nvSpPr>
        <p:spPr>
          <a:xfrm>
            <a:off x="4596654" y="2285424"/>
            <a:ext cx="779488" cy="127144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0117865" y="1057894"/>
            <a:ext cx="195768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</a:rPr>
              <a:t>事务处理耗时尽可能短：大事务拆分若干小事务；根据需要开启事务。</a:t>
            </a:r>
          </a:p>
        </p:txBody>
      </p:sp>
    </p:spTree>
    <p:extLst>
      <p:ext uri="{BB962C8B-B14F-4D97-AF65-F5344CB8AC3E}">
        <p14:creationId xmlns:p14="http://schemas.microsoft.com/office/powerpoint/2010/main" val="144629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546338" y="2261511"/>
            <a:ext cx="413446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b="1" dirty="0" smtClean="0">
                <a:solidFill>
                  <a:schemeClr val="tx2"/>
                </a:solidFill>
              </a:rPr>
              <a:t>自定义事务管理</a:t>
            </a:r>
            <a:endParaRPr lang="zh-CN" altLang="en-US" sz="4400" b="1" dirty="0">
              <a:solidFill>
                <a:schemeClr val="tx2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546338" y="3090283"/>
            <a:ext cx="343521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作业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四：用注解方式完全</a:t>
            </a: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替换</a:t>
            </a:r>
            <a:r>
              <a:rPr lang="en-US" altLang="zh-CN" sz="14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XML</a:t>
            </a: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的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事务</a:t>
            </a: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定义。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561070" y="3048409"/>
            <a:ext cx="646217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-19506" y="2298985"/>
            <a:ext cx="1441420" cy="14465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8800" dirty="0" smtClean="0">
                <a:solidFill>
                  <a:schemeClr val="bg1"/>
                </a:solidFill>
                <a:cs typeface="+mn-ea"/>
                <a:sym typeface="+mn-lt"/>
              </a:rPr>
              <a:t>04</a:t>
            </a:r>
            <a:endParaRPr lang="zh-CN" altLang="en-US" sz="88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7" name="等腰三角形 6"/>
          <p:cNvSpPr/>
          <p:nvPr/>
        </p:nvSpPr>
        <p:spPr>
          <a:xfrm rot="2651885">
            <a:off x="6224555" y="1904611"/>
            <a:ext cx="532961" cy="459449"/>
          </a:xfrm>
          <a:prstGeom prst="triangle">
            <a:avLst/>
          </a:prstGeom>
          <a:solidFill>
            <a:srgbClr val="0663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等腰三角形 7"/>
          <p:cNvSpPr/>
          <p:nvPr/>
        </p:nvSpPr>
        <p:spPr>
          <a:xfrm rot="18266401">
            <a:off x="5812186" y="2288126"/>
            <a:ext cx="349346" cy="301160"/>
          </a:xfrm>
          <a:prstGeom prst="triangle">
            <a:avLst/>
          </a:prstGeom>
          <a:solidFill>
            <a:srgbClr val="0663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2079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500"/>
                            </p:stCondLst>
                            <p:childTnLst>
                              <p:par>
                                <p:cTn id="3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5" grpId="0" animBg="1"/>
      <p:bldP spid="7" grpId="0" animBg="1"/>
      <p:bldP spid="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 smtClean="0">
                <a:solidFill>
                  <a:schemeClr val="tx2"/>
                </a:solidFill>
              </a:rPr>
              <a:t>自定义事务管理</a:t>
            </a:r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29" name="图片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48" y="1504915"/>
            <a:ext cx="4740838" cy="2863886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30" name="燕尾形 29"/>
          <p:cNvSpPr/>
          <p:nvPr/>
        </p:nvSpPr>
        <p:spPr>
          <a:xfrm>
            <a:off x="4862286" y="2378058"/>
            <a:ext cx="740391" cy="111760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31" name="直接箭头连接符 30"/>
          <p:cNvCxnSpPr/>
          <p:nvPr/>
        </p:nvCxnSpPr>
        <p:spPr>
          <a:xfrm flipV="1">
            <a:off x="1327496" y="1684446"/>
            <a:ext cx="913012" cy="218045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图片 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2678" y="844863"/>
            <a:ext cx="6429666" cy="4890094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sp>
        <p:nvSpPr>
          <p:cNvPr id="39" name="文本框 38"/>
          <p:cNvSpPr txBox="1"/>
          <p:nvPr/>
        </p:nvSpPr>
        <p:spPr>
          <a:xfrm>
            <a:off x="2259269" y="1553641"/>
            <a:ext cx="2536423" cy="26161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1100" dirty="0" err="1">
                <a:solidFill>
                  <a:schemeClr val="bg1"/>
                </a:solidFill>
              </a:rPr>
              <a:t>AspectJExpressionPointcutAdvisor</a:t>
            </a:r>
            <a:endParaRPr lang="zh-CN" altLang="en-US" sz="1100" dirty="0">
              <a:solidFill>
                <a:schemeClr val="bg1"/>
              </a:solidFill>
            </a:endParaRPr>
          </a:p>
        </p:txBody>
      </p:sp>
      <p:cxnSp>
        <p:nvCxnSpPr>
          <p:cNvPr id="40" name="直接箭头连接符 39"/>
          <p:cNvCxnSpPr/>
          <p:nvPr/>
        </p:nvCxnSpPr>
        <p:spPr>
          <a:xfrm flipV="1">
            <a:off x="1524277" y="3614057"/>
            <a:ext cx="581133" cy="120640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本框 41"/>
          <p:cNvSpPr txBox="1"/>
          <p:nvPr/>
        </p:nvSpPr>
        <p:spPr>
          <a:xfrm>
            <a:off x="2105410" y="3398613"/>
            <a:ext cx="2536423" cy="430887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1100" dirty="0" err="1" smtClean="0">
                <a:solidFill>
                  <a:schemeClr val="bg1">
                    <a:lumMod val="95000"/>
                  </a:schemeClr>
                </a:solidFill>
              </a:rPr>
              <a:t>NameMatchTransactionAttributeSource</a:t>
            </a:r>
            <a:r>
              <a:rPr lang="zh-CN" altLang="en-US" sz="1100" dirty="0" smtClean="0">
                <a:solidFill>
                  <a:schemeClr val="bg1">
                    <a:lumMod val="95000"/>
                  </a:schemeClr>
                </a:solidFill>
              </a:rPr>
              <a:t>及</a:t>
            </a:r>
            <a:r>
              <a:rPr lang="en-US" altLang="zh-CN" sz="1100" dirty="0" err="1">
                <a:solidFill>
                  <a:schemeClr val="bg1">
                    <a:lumMod val="95000"/>
                  </a:schemeClr>
                </a:solidFill>
              </a:rPr>
              <a:t>RuleBasedTransactionAttribute</a:t>
            </a:r>
            <a:endParaRPr lang="zh-CN" altLang="en-US" sz="11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45" name="直接箭头连接符 44"/>
          <p:cNvCxnSpPr/>
          <p:nvPr/>
        </p:nvCxnSpPr>
        <p:spPr>
          <a:xfrm flipV="1">
            <a:off x="1493348" y="3075325"/>
            <a:ext cx="707953" cy="383608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文本框 46"/>
          <p:cNvSpPr txBox="1"/>
          <p:nvPr/>
        </p:nvSpPr>
        <p:spPr>
          <a:xfrm>
            <a:off x="2198563" y="2925071"/>
            <a:ext cx="1662237" cy="26161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1100" dirty="0" err="1">
                <a:solidFill>
                  <a:schemeClr val="bg1"/>
                </a:solidFill>
              </a:rPr>
              <a:t>TransactionInterceptor</a:t>
            </a:r>
            <a:endParaRPr lang="zh-CN" altLang="en-US" sz="1100" dirty="0">
              <a:solidFill>
                <a:schemeClr val="bg1"/>
              </a:solidFill>
            </a:endParaRPr>
          </a:p>
        </p:txBody>
      </p:sp>
      <p:cxnSp>
        <p:nvCxnSpPr>
          <p:cNvPr id="48" name="直接箭头连接符 47"/>
          <p:cNvCxnSpPr/>
          <p:nvPr/>
        </p:nvCxnSpPr>
        <p:spPr>
          <a:xfrm flipV="1">
            <a:off x="8109558" y="1606515"/>
            <a:ext cx="399442" cy="155863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文本框 49"/>
          <p:cNvSpPr txBox="1"/>
          <p:nvPr/>
        </p:nvSpPr>
        <p:spPr>
          <a:xfrm>
            <a:off x="8509000" y="1492892"/>
            <a:ext cx="2908300" cy="26161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1100" dirty="0" smtClean="0">
                <a:solidFill>
                  <a:schemeClr val="bg1"/>
                </a:solidFill>
              </a:rPr>
              <a:t>采用</a:t>
            </a:r>
            <a:r>
              <a:rPr lang="en-US" altLang="zh-CN" sz="1100" dirty="0" err="1" smtClean="0">
                <a:solidFill>
                  <a:schemeClr val="bg1"/>
                </a:solidFill>
              </a:rPr>
              <a:t>AspectJExpressionPointcutAdvisor</a:t>
            </a:r>
            <a:r>
              <a:rPr lang="zh-CN" altLang="en-US" sz="1100" dirty="0" smtClean="0">
                <a:solidFill>
                  <a:schemeClr val="bg1"/>
                </a:solidFill>
              </a:rPr>
              <a:t>替换</a:t>
            </a:r>
            <a:endParaRPr lang="zh-CN" altLang="en-US" sz="1100" dirty="0">
              <a:solidFill>
                <a:schemeClr val="bg1"/>
              </a:solidFill>
            </a:endParaRPr>
          </a:p>
        </p:txBody>
      </p:sp>
      <p:cxnSp>
        <p:nvCxnSpPr>
          <p:cNvPr id="51" name="直接箭头连接符 50"/>
          <p:cNvCxnSpPr>
            <a:endCxn id="53" idx="1"/>
          </p:cNvCxnSpPr>
          <p:nvPr/>
        </p:nvCxnSpPr>
        <p:spPr>
          <a:xfrm flipV="1">
            <a:off x="8063941" y="3051686"/>
            <a:ext cx="334238" cy="371307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文本框 52"/>
          <p:cNvSpPr txBox="1"/>
          <p:nvPr/>
        </p:nvSpPr>
        <p:spPr>
          <a:xfrm>
            <a:off x="8398179" y="2836242"/>
            <a:ext cx="2908300" cy="430887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1100" dirty="0" smtClean="0">
                <a:solidFill>
                  <a:schemeClr val="bg1"/>
                </a:solidFill>
              </a:rPr>
              <a:t>采用</a:t>
            </a:r>
            <a:r>
              <a:rPr lang="en-US" altLang="zh-CN" sz="1100" dirty="0" err="1">
                <a:solidFill>
                  <a:schemeClr val="bg1">
                    <a:lumMod val="95000"/>
                  </a:schemeClr>
                </a:solidFill>
              </a:rPr>
              <a:t>NameMatchTransactionAttributeSource</a:t>
            </a:r>
            <a:r>
              <a:rPr lang="zh-CN" altLang="en-US" sz="1100" dirty="0">
                <a:solidFill>
                  <a:schemeClr val="bg1">
                    <a:lumMod val="95000"/>
                  </a:schemeClr>
                </a:solidFill>
              </a:rPr>
              <a:t>及</a:t>
            </a:r>
            <a:r>
              <a:rPr lang="en-US" altLang="zh-CN" sz="1100" dirty="0" err="1" smtClean="0">
                <a:solidFill>
                  <a:schemeClr val="bg1">
                    <a:lumMod val="95000"/>
                  </a:schemeClr>
                </a:solidFill>
              </a:rPr>
              <a:t>RuleBasedTransactionAttribute</a:t>
            </a:r>
            <a:r>
              <a:rPr lang="zh-CN" altLang="en-US" sz="1100" dirty="0" smtClean="0">
                <a:solidFill>
                  <a:schemeClr val="bg1"/>
                </a:solidFill>
              </a:rPr>
              <a:t>替换</a:t>
            </a:r>
            <a:endParaRPr lang="zh-CN" altLang="en-US" sz="1100" dirty="0">
              <a:solidFill>
                <a:schemeClr val="bg1"/>
              </a:solidFill>
            </a:endParaRPr>
          </a:p>
        </p:txBody>
      </p:sp>
      <p:cxnSp>
        <p:nvCxnSpPr>
          <p:cNvPr id="16" name="直接箭头连接符 15"/>
          <p:cNvCxnSpPr>
            <a:endCxn id="39" idx="1"/>
          </p:cNvCxnSpPr>
          <p:nvPr/>
        </p:nvCxnSpPr>
        <p:spPr>
          <a:xfrm flipV="1">
            <a:off x="1036929" y="1684446"/>
            <a:ext cx="1222340" cy="734565"/>
          </a:xfrm>
          <a:prstGeom prst="straightConnector1">
            <a:avLst/>
          </a:prstGeom>
          <a:ln w="50800">
            <a:solidFill>
              <a:srgbClr val="00B050">
                <a:alpha val="7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3830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5"/>
          <p:cNvSpPr>
            <a:spLocks/>
          </p:cNvSpPr>
          <p:nvPr/>
        </p:nvSpPr>
        <p:spPr bwMode="auto">
          <a:xfrm>
            <a:off x="816900" y="1339"/>
            <a:ext cx="2308752" cy="1159382"/>
          </a:xfrm>
          <a:custGeom>
            <a:avLst/>
            <a:gdLst>
              <a:gd name="T0" fmla="*/ 3490 w 3490"/>
              <a:gd name="T1" fmla="*/ 0 h 1722"/>
              <a:gd name="T2" fmla="*/ 1794 w 3490"/>
              <a:gd name="T3" fmla="*/ 1695 h 1722"/>
              <a:gd name="T4" fmla="*/ 1695 w 3490"/>
              <a:gd name="T5" fmla="*/ 1695 h 1722"/>
              <a:gd name="T6" fmla="*/ 0 w 3490"/>
              <a:gd name="T7" fmla="*/ 0 h 1722"/>
              <a:gd name="T8" fmla="*/ 3490 w 3490"/>
              <a:gd name="T9" fmla="*/ 0 h 17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490" h="1722">
                <a:moveTo>
                  <a:pt x="3490" y="0"/>
                </a:moveTo>
                <a:lnTo>
                  <a:pt x="1794" y="1695"/>
                </a:lnTo>
                <a:cubicBezTo>
                  <a:pt x="1767" y="1722"/>
                  <a:pt x="1723" y="1722"/>
                  <a:pt x="1695" y="1695"/>
                </a:cubicBezTo>
                <a:lnTo>
                  <a:pt x="0" y="0"/>
                </a:lnTo>
                <a:lnTo>
                  <a:pt x="3490" y="0"/>
                </a:ln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  <a:extLst/>
        </p:spPr>
        <p:txBody>
          <a:bodyPr vert="horz" wrap="square" lIns="91404" tIns="45702" rIns="91404" bIns="45702" numCol="1" anchor="t" anchorCtr="0" compatLnSpc="1">
            <a:prstTxWarp prst="textNoShape">
              <a:avLst/>
            </a:prstTxWarp>
          </a:bodyPr>
          <a:lstStyle/>
          <a:p>
            <a:endParaRPr lang="zh-CN" altLang="en-US" sz="1799"/>
          </a:p>
        </p:txBody>
      </p:sp>
      <p:sp>
        <p:nvSpPr>
          <p:cNvPr id="4" name="Freeform 6"/>
          <p:cNvSpPr>
            <a:spLocks/>
          </p:cNvSpPr>
          <p:nvPr/>
        </p:nvSpPr>
        <p:spPr bwMode="auto">
          <a:xfrm>
            <a:off x="354349" y="1339"/>
            <a:ext cx="2308752" cy="1157380"/>
          </a:xfrm>
          <a:custGeom>
            <a:avLst/>
            <a:gdLst>
              <a:gd name="T0" fmla="*/ 3490 w 3490"/>
              <a:gd name="T1" fmla="*/ 0 h 1719"/>
              <a:gd name="T2" fmla="*/ 1803 w 3490"/>
              <a:gd name="T3" fmla="*/ 1687 h 1719"/>
              <a:gd name="T4" fmla="*/ 1687 w 3490"/>
              <a:gd name="T5" fmla="*/ 1687 h 1719"/>
              <a:gd name="T6" fmla="*/ 0 w 3490"/>
              <a:gd name="T7" fmla="*/ 0 h 1719"/>
              <a:gd name="T8" fmla="*/ 3490 w 3490"/>
              <a:gd name="T9" fmla="*/ 0 h 17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490" h="1719">
                <a:moveTo>
                  <a:pt x="3490" y="0"/>
                </a:moveTo>
                <a:lnTo>
                  <a:pt x="1803" y="1687"/>
                </a:lnTo>
                <a:cubicBezTo>
                  <a:pt x="1771" y="1719"/>
                  <a:pt x="1719" y="1719"/>
                  <a:pt x="1687" y="1687"/>
                </a:cubicBezTo>
                <a:lnTo>
                  <a:pt x="0" y="0"/>
                </a:lnTo>
                <a:lnTo>
                  <a:pt x="349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vert="horz" wrap="square" lIns="91404" tIns="45702" rIns="91404" bIns="45702" numCol="1" anchor="t" anchorCtr="0" compatLnSpc="1">
            <a:prstTxWarp prst="textNoShape">
              <a:avLst/>
            </a:prstTxWarp>
          </a:bodyPr>
          <a:lstStyle/>
          <a:p>
            <a:endParaRPr lang="zh-CN" altLang="en-US" sz="1799"/>
          </a:p>
        </p:txBody>
      </p:sp>
      <p:sp>
        <p:nvSpPr>
          <p:cNvPr id="5" name="Freeform 7"/>
          <p:cNvSpPr>
            <a:spLocks noEditPoints="1"/>
          </p:cNvSpPr>
          <p:nvPr/>
        </p:nvSpPr>
        <p:spPr bwMode="auto">
          <a:xfrm>
            <a:off x="1303481" y="207584"/>
            <a:ext cx="762909" cy="760907"/>
          </a:xfrm>
          <a:custGeom>
            <a:avLst/>
            <a:gdLst>
              <a:gd name="T0" fmla="*/ 297 w 1152"/>
              <a:gd name="T1" fmla="*/ 452 h 1131"/>
              <a:gd name="T2" fmla="*/ 645 w 1152"/>
              <a:gd name="T3" fmla="*/ 869 h 1131"/>
              <a:gd name="T4" fmla="*/ 383 w 1152"/>
              <a:gd name="T5" fmla="*/ 1066 h 1131"/>
              <a:gd name="T6" fmla="*/ 383 w 1152"/>
              <a:gd name="T7" fmla="*/ 1131 h 1131"/>
              <a:gd name="T8" fmla="*/ 64 w 1152"/>
              <a:gd name="T9" fmla="*/ 747 h 1131"/>
              <a:gd name="T10" fmla="*/ 371 w 1152"/>
              <a:gd name="T11" fmla="*/ 594 h 1131"/>
              <a:gd name="T12" fmla="*/ 64 w 1152"/>
              <a:gd name="T13" fmla="*/ 747 h 1131"/>
              <a:gd name="T14" fmla="*/ 355 w 1152"/>
              <a:gd name="T15" fmla="*/ 1039 h 1131"/>
              <a:gd name="T16" fmla="*/ 506 w 1152"/>
              <a:gd name="T17" fmla="*/ 730 h 1131"/>
              <a:gd name="T18" fmla="*/ 170 w 1152"/>
              <a:gd name="T19" fmla="*/ 853 h 1131"/>
              <a:gd name="T20" fmla="*/ 479 w 1152"/>
              <a:gd name="T21" fmla="*/ 702 h 1131"/>
              <a:gd name="T22" fmla="*/ 170 w 1152"/>
              <a:gd name="T23" fmla="*/ 853 h 1131"/>
              <a:gd name="T24" fmla="*/ 999 w 1152"/>
              <a:gd name="T25" fmla="*/ 179 h 1131"/>
              <a:gd name="T26" fmla="*/ 965 w 1152"/>
              <a:gd name="T27" fmla="*/ 323 h 1131"/>
              <a:gd name="T28" fmla="*/ 1152 w 1152"/>
              <a:gd name="T29" fmla="*/ 307 h 1131"/>
              <a:gd name="T30" fmla="*/ 946 w 1152"/>
              <a:gd name="T31" fmla="*/ 438 h 1131"/>
              <a:gd name="T32" fmla="*/ 898 w 1152"/>
              <a:gd name="T33" fmla="*/ 606 h 1131"/>
              <a:gd name="T34" fmla="*/ 912 w 1152"/>
              <a:gd name="T35" fmla="*/ 527 h 1131"/>
              <a:gd name="T36" fmla="*/ 771 w 1152"/>
              <a:gd name="T37" fmla="*/ 325 h 1131"/>
              <a:gd name="T38" fmla="*/ 556 w 1152"/>
              <a:gd name="T39" fmla="*/ 484 h 1131"/>
              <a:gd name="T40" fmla="*/ 819 w 1152"/>
              <a:gd name="T41" fmla="*/ 132 h 1131"/>
              <a:gd name="T42" fmla="*/ 536 w 1152"/>
              <a:gd name="T43" fmla="*/ 361 h 1131"/>
              <a:gd name="T44" fmla="*/ 747 w 1152"/>
              <a:gd name="T45" fmla="*/ 60 h 1131"/>
              <a:gd name="T46" fmla="*/ 457 w 1152"/>
              <a:gd name="T47" fmla="*/ 295 h 1131"/>
              <a:gd name="T48" fmla="*/ 896 w 1152"/>
              <a:gd name="T49" fmla="*/ 144 h 1131"/>
              <a:gd name="T50" fmla="*/ 989 w 1152"/>
              <a:gd name="T51" fmla="*/ 107 h 1131"/>
              <a:gd name="T52" fmla="*/ 816 w 1152"/>
              <a:gd name="T53" fmla="*/ 307 h 1131"/>
              <a:gd name="T54" fmla="*/ 949 w 1152"/>
              <a:gd name="T55" fmla="*/ 174 h 1131"/>
              <a:gd name="T56" fmla="*/ 831 w 1152"/>
              <a:gd name="T57" fmla="*/ 419 h 1131"/>
              <a:gd name="T58" fmla="*/ 763 w 1152"/>
              <a:gd name="T59" fmla="*/ 676 h 1131"/>
              <a:gd name="T60" fmla="*/ 646 w 1152"/>
              <a:gd name="T61" fmla="*/ 470 h 1131"/>
              <a:gd name="T62" fmla="*/ 780 w 1152"/>
              <a:gd name="T63" fmla="*/ 443 h 1131"/>
              <a:gd name="T64" fmla="*/ 701 w 1152"/>
              <a:gd name="T65" fmla="*/ 505 h 1131"/>
              <a:gd name="T66" fmla="*/ 646 w 1152"/>
              <a:gd name="T67" fmla="*/ 470 h 1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152" h="1131">
                <a:moveTo>
                  <a:pt x="0" y="749"/>
                </a:moveTo>
                <a:lnTo>
                  <a:pt x="297" y="452"/>
                </a:lnTo>
                <a:lnTo>
                  <a:pt x="680" y="835"/>
                </a:lnTo>
                <a:lnTo>
                  <a:pt x="645" y="869"/>
                </a:lnTo>
                <a:lnTo>
                  <a:pt x="613" y="836"/>
                </a:lnTo>
                <a:lnTo>
                  <a:pt x="383" y="1066"/>
                </a:lnTo>
                <a:lnTo>
                  <a:pt x="415" y="1099"/>
                </a:lnTo>
                <a:lnTo>
                  <a:pt x="383" y="1131"/>
                </a:lnTo>
                <a:lnTo>
                  <a:pt x="0" y="749"/>
                </a:lnTo>
                <a:close/>
                <a:moveTo>
                  <a:pt x="64" y="747"/>
                </a:moveTo>
                <a:lnTo>
                  <a:pt x="141" y="824"/>
                </a:lnTo>
                <a:lnTo>
                  <a:pt x="371" y="594"/>
                </a:lnTo>
                <a:lnTo>
                  <a:pt x="294" y="517"/>
                </a:lnTo>
                <a:lnTo>
                  <a:pt x="64" y="747"/>
                </a:lnTo>
                <a:close/>
                <a:moveTo>
                  <a:pt x="276" y="960"/>
                </a:moveTo>
                <a:lnTo>
                  <a:pt x="355" y="1039"/>
                </a:lnTo>
                <a:lnTo>
                  <a:pt x="585" y="809"/>
                </a:lnTo>
                <a:lnTo>
                  <a:pt x="506" y="730"/>
                </a:lnTo>
                <a:lnTo>
                  <a:pt x="276" y="960"/>
                </a:lnTo>
                <a:close/>
                <a:moveTo>
                  <a:pt x="170" y="853"/>
                </a:moveTo>
                <a:lnTo>
                  <a:pt x="249" y="932"/>
                </a:lnTo>
                <a:lnTo>
                  <a:pt x="479" y="702"/>
                </a:lnTo>
                <a:lnTo>
                  <a:pt x="400" y="624"/>
                </a:lnTo>
                <a:lnTo>
                  <a:pt x="170" y="853"/>
                </a:lnTo>
                <a:close/>
                <a:moveTo>
                  <a:pt x="949" y="174"/>
                </a:moveTo>
                <a:lnTo>
                  <a:pt x="999" y="179"/>
                </a:lnTo>
                <a:cubicBezTo>
                  <a:pt x="997" y="192"/>
                  <a:pt x="991" y="219"/>
                  <a:pt x="980" y="259"/>
                </a:cubicBezTo>
                <a:cubicBezTo>
                  <a:pt x="974" y="287"/>
                  <a:pt x="968" y="308"/>
                  <a:pt x="965" y="323"/>
                </a:cubicBezTo>
                <a:cubicBezTo>
                  <a:pt x="1014" y="319"/>
                  <a:pt x="1074" y="297"/>
                  <a:pt x="1143" y="254"/>
                </a:cubicBezTo>
                <a:cubicBezTo>
                  <a:pt x="1143" y="270"/>
                  <a:pt x="1146" y="288"/>
                  <a:pt x="1152" y="307"/>
                </a:cubicBezTo>
                <a:cubicBezTo>
                  <a:pt x="1050" y="363"/>
                  <a:pt x="955" y="381"/>
                  <a:pt x="867" y="359"/>
                </a:cubicBezTo>
                <a:lnTo>
                  <a:pt x="946" y="438"/>
                </a:lnTo>
                <a:cubicBezTo>
                  <a:pt x="990" y="477"/>
                  <a:pt x="990" y="517"/>
                  <a:pt x="946" y="558"/>
                </a:cubicBezTo>
                <a:cubicBezTo>
                  <a:pt x="930" y="574"/>
                  <a:pt x="914" y="590"/>
                  <a:pt x="898" y="606"/>
                </a:cubicBezTo>
                <a:cubicBezTo>
                  <a:pt x="883" y="593"/>
                  <a:pt x="869" y="584"/>
                  <a:pt x="857" y="579"/>
                </a:cubicBezTo>
                <a:cubicBezTo>
                  <a:pt x="872" y="566"/>
                  <a:pt x="890" y="549"/>
                  <a:pt x="912" y="527"/>
                </a:cubicBezTo>
                <a:cubicBezTo>
                  <a:pt x="935" y="506"/>
                  <a:pt x="935" y="486"/>
                  <a:pt x="913" y="467"/>
                </a:cubicBezTo>
                <a:lnTo>
                  <a:pt x="771" y="325"/>
                </a:lnTo>
                <a:lnTo>
                  <a:pt x="584" y="512"/>
                </a:lnTo>
                <a:lnTo>
                  <a:pt x="556" y="484"/>
                </a:lnTo>
                <a:lnTo>
                  <a:pt x="864" y="177"/>
                </a:lnTo>
                <a:lnTo>
                  <a:pt x="819" y="132"/>
                </a:lnTo>
                <a:lnTo>
                  <a:pt x="563" y="388"/>
                </a:lnTo>
                <a:lnTo>
                  <a:pt x="536" y="361"/>
                </a:lnTo>
                <a:lnTo>
                  <a:pt x="792" y="105"/>
                </a:lnTo>
                <a:lnTo>
                  <a:pt x="747" y="60"/>
                </a:lnTo>
                <a:lnTo>
                  <a:pt x="484" y="323"/>
                </a:lnTo>
                <a:lnTo>
                  <a:pt x="457" y="295"/>
                </a:lnTo>
                <a:lnTo>
                  <a:pt x="752" y="0"/>
                </a:lnTo>
                <a:lnTo>
                  <a:pt x="896" y="144"/>
                </a:lnTo>
                <a:lnTo>
                  <a:pt x="962" y="79"/>
                </a:lnTo>
                <a:lnTo>
                  <a:pt x="989" y="107"/>
                </a:lnTo>
                <a:lnTo>
                  <a:pt x="802" y="294"/>
                </a:lnTo>
                <a:lnTo>
                  <a:pt x="816" y="307"/>
                </a:lnTo>
                <a:cubicBezTo>
                  <a:pt x="853" y="318"/>
                  <a:pt x="889" y="323"/>
                  <a:pt x="922" y="325"/>
                </a:cubicBezTo>
                <a:cubicBezTo>
                  <a:pt x="933" y="267"/>
                  <a:pt x="943" y="217"/>
                  <a:pt x="949" y="174"/>
                </a:cubicBezTo>
                <a:close/>
                <a:moveTo>
                  <a:pt x="721" y="659"/>
                </a:moveTo>
                <a:cubicBezTo>
                  <a:pt x="753" y="595"/>
                  <a:pt x="790" y="515"/>
                  <a:pt x="831" y="419"/>
                </a:cubicBezTo>
                <a:cubicBezTo>
                  <a:pt x="844" y="427"/>
                  <a:pt x="856" y="435"/>
                  <a:pt x="869" y="443"/>
                </a:cubicBezTo>
                <a:cubicBezTo>
                  <a:pt x="829" y="529"/>
                  <a:pt x="793" y="607"/>
                  <a:pt x="763" y="676"/>
                </a:cubicBezTo>
                <a:lnTo>
                  <a:pt x="721" y="659"/>
                </a:lnTo>
                <a:close/>
                <a:moveTo>
                  <a:pt x="646" y="470"/>
                </a:moveTo>
                <a:cubicBezTo>
                  <a:pt x="654" y="469"/>
                  <a:pt x="664" y="467"/>
                  <a:pt x="677" y="464"/>
                </a:cubicBezTo>
                <a:cubicBezTo>
                  <a:pt x="718" y="454"/>
                  <a:pt x="752" y="448"/>
                  <a:pt x="780" y="443"/>
                </a:cubicBezTo>
                <a:lnTo>
                  <a:pt x="788" y="489"/>
                </a:lnTo>
                <a:cubicBezTo>
                  <a:pt x="767" y="493"/>
                  <a:pt x="737" y="498"/>
                  <a:pt x="701" y="505"/>
                </a:cubicBezTo>
                <a:cubicBezTo>
                  <a:pt x="679" y="508"/>
                  <a:pt x="662" y="511"/>
                  <a:pt x="651" y="513"/>
                </a:cubicBezTo>
                <a:lnTo>
                  <a:pt x="646" y="47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04" tIns="45702" rIns="91404" bIns="45702" numCol="1" anchor="t" anchorCtr="0" compatLnSpc="1">
            <a:prstTxWarp prst="textNoShape">
              <a:avLst/>
            </a:prstTxWarp>
          </a:bodyPr>
          <a:lstStyle/>
          <a:p>
            <a:endParaRPr lang="zh-CN" altLang="en-US" sz="1799"/>
          </a:p>
        </p:txBody>
      </p:sp>
      <p:sp>
        <p:nvSpPr>
          <p:cNvPr id="6" name="Freeform 8"/>
          <p:cNvSpPr>
            <a:spLocks noEditPoints="1"/>
          </p:cNvSpPr>
          <p:nvPr/>
        </p:nvSpPr>
        <p:spPr bwMode="auto">
          <a:xfrm>
            <a:off x="1908201" y="275666"/>
            <a:ext cx="672802" cy="682814"/>
          </a:xfrm>
          <a:custGeom>
            <a:avLst/>
            <a:gdLst>
              <a:gd name="T0" fmla="*/ 163 w 1017"/>
              <a:gd name="T1" fmla="*/ 893 h 1013"/>
              <a:gd name="T2" fmla="*/ 41 w 1017"/>
              <a:gd name="T3" fmla="*/ 977 h 1013"/>
              <a:gd name="T4" fmla="*/ 113 w 1017"/>
              <a:gd name="T5" fmla="*/ 847 h 1013"/>
              <a:gd name="T6" fmla="*/ 43 w 1017"/>
              <a:gd name="T7" fmla="*/ 873 h 1013"/>
              <a:gd name="T8" fmla="*/ 140 w 1017"/>
              <a:gd name="T9" fmla="*/ 971 h 1013"/>
              <a:gd name="T10" fmla="*/ 172 w 1017"/>
              <a:gd name="T11" fmla="*/ 745 h 1013"/>
              <a:gd name="T12" fmla="*/ 268 w 1017"/>
              <a:gd name="T13" fmla="*/ 843 h 1013"/>
              <a:gd name="T14" fmla="*/ 172 w 1017"/>
              <a:gd name="T15" fmla="*/ 745 h 1013"/>
              <a:gd name="T16" fmla="*/ 167 w 1017"/>
              <a:gd name="T17" fmla="*/ 851 h 1013"/>
              <a:gd name="T18" fmla="*/ 277 w 1017"/>
              <a:gd name="T19" fmla="*/ 738 h 1013"/>
              <a:gd name="T20" fmla="*/ 452 w 1017"/>
              <a:gd name="T21" fmla="*/ 676 h 1013"/>
              <a:gd name="T22" fmla="*/ 324 w 1017"/>
              <a:gd name="T23" fmla="*/ 573 h 1013"/>
              <a:gd name="T24" fmla="*/ 428 w 1017"/>
              <a:gd name="T25" fmla="*/ 674 h 1013"/>
              <a:gd name="T26" fmla="*/ 413 w 1017"/>
              <a:gd name="T27" fmla="*/ 670 h 1013"/>
              <a:gd name="T28" fmla="*/ 245 w 1017"/>
              <a:gd name="T29" fmla="*/ 652 h 1013"/>
              <a:gd name="T30" fmla="*/ 374 w 1017"/>
              <a:gd name="T31" fmla="*/ 755 h 1013"/>
              <a:gd name="T32" fmla="*/ 268 w 1017"/>
              <a:gd name="T33" fmla="*/ 652 h 1013"/>
              <a:gd name="T34" fmla="*/ 285 w 1017"/>
              <a:gd name="T35" fmla="*/ 658 h 1013"/>
              <a:gd name="T36" fmla="*/ 452 w 1017"/>
              <a:gd name="T37" fmla="*/ 676 h 1013"/>
              <a:gd name="T38" fmla="*/ 465 w 1017"/>
              <a:gd name="T39" fmla="*/ 454 h 1013"/>
              <a:gd name="T40" fmla="*/ 530 w 1017"/>
              <a:gd name="T41" fmla="*/ 598 h 1013"/>
              <a:gd name="T42" fmla="*/ 412 w 1017"/>
              <a:gd name="T43" fmla="*/ 507 h 1013"/>
              <a:gd name="T44" fmla="*/ 362 w 1017"/>
              <a:gd name="T45" fmla="*/ 535 h 1013"/>
              <a:gd name="T46" fmla="*/ 596 w 1017"/>
              <a:gd name="T47" fmla="*/ 511 h 1013"/>
              <a:gd name="T48" fmla="*/ 681 w 1017"/>
              <a:gd name="T49" fmla="*/ 448 h 1013"/>
              <a:gd name="T50" fmla="*/ 478 w 1017"/>
              <a:gd name="T51" fmla="*/ 419 h 1013"/>
              <a:gd name="T52" fmla="*/ 572 w 1017"/>
              <a:gd name="T53" fmla="*/ 346 h 1013"/>
              <a:gd name="T54" fmla="*/ 541 w 1017"/>
              <a:gd name="T55" fmla="*/ 456 h 1013"/>
              <a:gd name="T56" fmla="*/ 619 w 1017"/>
              <a:gd name="T57" fmla="*/ 402 h 1013"/>
              <a:gd name="T58" fmla="*/ 596 w 1017"/>
              <a:gd name="T59" fmla="*/ 511 h 1013"/>
              <a:gd name="T60" fmla="*/ 685 w 1017"/>
              <a:gd name="T61" fmla="*/ 212 h 1013"/>
              <a:gd name="T62" fmla="*/ 757 w 1017"/>
              <a:gd name="T63" fmla="*/ 309 h 1013"/>
              <a:gd name="T64" fmla="*/ 775 w 1017"/>
              <a:gd name="T65" fmla="*/ 327 h 1013"/>
              <a:gd name="T66" fmla="*/ 608 w 1017"/>
              <a:gd name="T67" fmla="*/ 288 h 1013"/>
              <a:gd name="T68" fmla="*/ 709 w 1017"/>
              <a:gd name="T69" fmla="*/ 419 h 1013"/>
              <a:gd name="T70" fmla="*/ 637 w 1017"/>
              <a:gd name="T71" fmla="*/ 321 h 1013"/>
              <a:gd name="T72" fmla="*/ 616 w 1017"/>
              <a:gd name="T73" fmla="*/ 303 h 1013"/>
              <a:gd name="T74" fmla="*/ 786 w 1017"/>
              <a:gd name="T75" fmla="*/ 342 h 1013"/>
              <a:gd name="T76" fmla="*/ 802 w 1017"/>
              <a:gd name="T77" fmla="*/ 95 h 1013"/>
              <a:gd name="T78" fmla="*/ 774 w 1017"/>
              <a:gd name="T79" fmla="*/ 145 h 1013"/>
              <a:gd name="T80" fmla="*/ 865 w 1017"/>
              <a:gd name="T81" fmla="*/ 263 h 1013"/>
              <a:gd name="T82" fmla="*/ 721 w 1017"/>
              <a:gd name="T83" fmla="*/ 198 h 1013"/>
              <a:gd name="T84" fmla="*/ 802 w 1017"/>
              <a:gd name="T85" fmla="*/ 95 h 1013"/>
              <a:gd name="T86" fmla="*/ 939 w 1017"/>
              <a:gd name="T87" fmla="*/ 16 h 1013"/>
              <a:gd name="T88" fmla="*/ 854 w 1017"/>
              <a:gd name="T89" fmla="*/ 101 h 1013"/>
              <a:gd name="T90" fmla="*/ 984 w 1017"/>
              <a:gd name="T91" fmla="*/ 83 h 1013"/>
              <a:gd name="T92" fmla="*/ 912 w 1017"/>
              <a:gd name="T93" fmla="*/ 141 h 1013"/>
              <a:gd name="T94" fmla="*/ 988 w 1017"/>
              <a:gd name="T95" fmla="*/ 144 h 1013"/>
              <a:gd name="T96" fmla="*/ 917 w 1017"/>
              <a:gd name="T97" fmla="*/ 79 h 1013"/>
              <a:gd name="T98" fmla="*/ 876 w 1017"/>
              <a:gd name="T99" fmla="*/ 39 h 10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1017" h="1013">
                <a:moveTo>
                  <a:pt x="144" y="904"/>
                </a:moveTo>
                <a:lnTo>
                  <a:pt x="163" y="893"/>
                </a:lnTo>
                <a:cubicBezTo>
                  <a:pt x="181" y="925"/>
                  <a:pt x="177" y="955"/>
                  <a:pt x="151" y="981"/>
                </a:cubicBezTo>
                <a:cubicBezTo>
                  <a:pt x="116" y="1013"/>
                  <a:pt x="79" y="1011"/>
                  <a:pt x="41" y="977"/>
                </a:cubicBezTo>
                <a:cubicBezTo>
                  <a:pt x="3" y="936"/>
                  <a:pt x="0" y="897"/>
                  <a:pt x="32" y="861"/>
                </a:cubicBezTo>
                <a:cubicBezTo>
                  <a:pt x="55" y="839"/>
                  <a:pt x="82" y="835"/>
                  <a:pt x="113" y="847"/>
                </a:cubicBezTo>
                <a:lnTo>
                  <a:pt x="102" y="865"/>
                </a:lnTo>
                <a:cubicBezTo>
                  <a:pt x="78" y="856"/>
                  <a:pt x="59" y="858"/>
                  <a:pt x="43" y="873"/>
                </a:cubicBezTo>
                <a:cubicBezTo>
                  <a:pt x="22" y="899"/>
                  <a:pt x="25" y="929"/>
                  <a:pt x="53" y="962"/>
                </a:cubicBezTo>
                <a:cubicBezTo>
                  <a:pt x="85" y="990"/>
                  <a:pt x="113" y="993"/>
                  <a:pt x="140" y="971"/>
                </a:cubicBezTo>
                <a:cubicBezTo>
                  <a:pt x="158" y="952"/>
                  <a:pt x="159" y="929"/>
                  <a:pt x="144" y="904"/>
                </a:cubicBezTo>
                <a:close/>
                <a:moveTo>
                  <a:pt x="172" y="745"/>
                </a:moveTo>
                <a:cubicBezTo>
                  <a:pt x="149" y="772"/>
                  <a:pt x="151" y="803"/>
                  <a:pt x="179" y="836"/>
                </a:cubicBezTo>
                <a:cubicBezTo>
                  <a:pt x="210" y="864"/>
                  <a:pt x="240" y="867"/>
                  <a:pt x="268" y="843"/>
                </a:cubicBezTo>
                <a:cubicBezTo>
                  <a:pt x="293" y="815"/>
                  <a:pt x="292" y="784"/>
                  <a:pt x="263" y="752"/>
                </a:cubicBezTo>
                <a:cubicBezTo>
                  <a:pt x="230" y="724"/>
                  <a:pt x="200" y="721"/>
                  <a:pt x="172" y="745"/>
                </a:cubicBezTo>
                <a:close/>
                <a:moveTo>
                  <a:pt x="279" y="853"/>
                </a:moveTo>
                <a:cubicBezTo>
                  <a:pt x="242" y="886"/>
                  <a:pt x="204" y="885"/>
                  <a:pt x="167" y="851"/>
                </a:cubicBezTo>
                <a:cubicBezTo>
                  <a:pt x="129" y="810"/>
                  <a:pt x="127" y="770"/>
                  <a:pt x="161" y="732"/>
                </a:cubicBezTo>
                <a:cubicBezTo>
                  <a:pt x="198" y="700"/>
                  <a:pt x="237" y="702"/>
                  <a:pt x="277" y="738"/>
                </a:cubicBezTo>
                <a:cubicBezTo>
                  <a:pt x="313" y="777"/>
                  <a:pt x="314" y="815"/>
                  <a:pt x="279" y="853"/>
                </a:cubicBezTo>
                <a:close/>
                <a:moveTo>
                  <a:pt x="452" y="676"/>
                </a:moveTo>
                <a:lnTo>
                  <a:pt x="336" y="560"/>
                </a:lnTo>
                <a:lnTo>
                  <a:pt x="324" y="573"/>
                </a:lnTo>
                <a:lnTo>
                  <a:pt x="408" y="657"/>
                </a:lnTo>
                <a:cubicBezTo>
                  <a:pt x="415" y="664"/>
                  <a:pt x="421" y="669"/>
                  <a:pt x="428" y="674"/>
                </a:cubicBezTo>
                <a:lnTo>
                  <a:pt x="427" y="675"/>
                </a:lnTo>
                <a:cubicBezTo>
                  <a:pt x="424" y="673"/>
                  <a:pt x="419" y="672"/>
                  <a:pt x="413" y="670"/>
                </a:cubicBezTo>
                <a:lnTo>
                  <a:pt x="260" y="637"/>
                </a:lnTo>
                <a:lnTo>
                  <a:pt x="245" y="652"/>
                </a:lnTo>
                <a:lnTo>
                  <a:pt x="361" y="768"/>
                </a:lnTo>
                <a:lnTo>
                  <a:pt x="374" y="755"/>
                </a:lnTo>
                <a:lnTo>
                  <a:pt x="288" y="670"/>
                </a:lnTo>
                <a:cubicBezTo>
                  <a:pt x="280" y="662"/>
                  <a:pt x="273" y="656"/>
                  <a:pt x="268" y="652"/>
                </a:cubicBezTo>
                <a:lnTo>
                  <a:pt x="268" y="652"/>
                </a:lnTo>
                <a:cubicBezTo>
                  <a:pt x="274" y="655"/>
                  <a:pt x="280" y="657"/>
                  <a:pt x="285" y="658"/>
                </a:cubicBezTo>
                <a:lnTo>
                  <a:pt x="438" y="691"/>
                </a:lnTo>
                <a:lnTo>
                  <a:pt x="452" y="676"/>
                </a:lnTo>
                <a:close/>
                <a:moveTo>
                  <a:pt x="454" y="443"/>
                </a:moveTo>
                <a:lnTo>
                  <a:pt x="465" y="454"/>
                </a:lnTo>
                <a:lnTo>
                  <a:pt x="425" y="493"/>
                </a:lnTo>
                <a:lnTo>
                  <a:pt x="530" y="598"/>
                </a:lnTo>
                <a:lnTo>
                  <a:pt x="517" y="612"/>
                </a:lnTo>
                <a:lnTo>
                  <a:pt x="412" y="507"/>
                </a:lnTo>
                <a:lnTo>
                  <a:pt x="373" y="546"/>
                </a:lnTo>
                <a:lnTo>
                  <a:pt x="362" y="535"/>
                </a:lnTo>
                <a:lnTo>
                  <a:pt x="454" y="443"/>
                </a:lnTo>
                <a:close/>
                <a:moveTo>
                  <a:pt x="596" y="511"/>
                </a:moveTo>
                <a:lnTo>
                  <a:pt x="670" y="438"/>
                </a:lnTo>
                <a:lnTo>
                  <a:pt x="681" y="448"/>
                </a:lnTo>
                <a:lnTo>
                  <a:pt x="594" y="535"/>
                </a:lnTo>
                <a:lnTo>
                  <a:pt x="478" y="419"/>
                </a:lnTo>
                <a:lnTo>
                  <a:pt x="561" y="335"/>
                </a:lnTo>
                <a:lnTo>
                  <a:pt x="572" y="346"/>
                </a:lnTo>
                <a:lnTo>
                  <a:pt x="502" y="417"/>
                </a:lnTo>
                <a:lnTo>
                  <a:pt x="541" y="456"/>
                </a:lnTo>
                <a:lnTo>
                  <a:pt x="607" y="390"/>
                </a:lnTo>
                <a:lnTo>
                  <a:pt x="619" y="402"/>
                </a:lnTo>
                <a:lnTo>
                  <a:pt x="553" y="468"/>
                </a:lnTo>
                <a:lnTo>
                  <a:pt x="596" y="511"/>
                </a:lnTo>
                <a:close/>
                <a:moveTo>
                  <a:pt x="801" y="328"/>
                </a:moveTo>
                <a:lnTo>
                  <a:pt x="685" y="212"/>
                </a:lnTo>
                <a:lnTo>
                  <a:pt x="672" y="225"/>
                </a:lnTo>
                <a:lnTo>
                  <a:pt x="757" y="309"/>
                </a:lnTo>
                <a:cubicBezTo>
                  <a:pt x="763" y="315"/>
                  <a:pt x="769" y="321"/>
                  <a:pt x="776" y="326"/>
                </a:cubicBezTo>
                <a:lnTo>
                  <a:pt x="775" y="327"/>
                </a:lnTo>
                <a:cubicBezTo>
                  <a:pt x="772" y="325"/>
                  <a:pt x="767" y="324"/>
                  <a:pt x="761" y="322"/>
                </a:cubicBezTo>
                <a:lnTo>
                  <a:pt x="608" y="288"/>
                </a:lnTo>
                <a:lnTo>
                  <a:pt x="593" y="303"/>
                </a:lnTo>
                <a:lnTo>
                  <a:pt x="709" y="419"/>
                </a:lnTo>
                <a:lnTo>
                  <a:pt x="722" y="407"/>
                </a:lnTo>
                <a:lnTo>
                  <a:pt x="637" y="321"/>
                </a:lnTo>
                <a:cubicBezTo>
                  <a:pt x="628" y="313"/>
                  <a:pt x="621" y="308"/>
                  <a:pt x="616" y="304"/>
                </a:cubicBezTo>
                <a:lnTo>
                  <a:pt x="616" y="303"/>
                </a:lnTo>
                <a:cubicBezTo>
                  <a:pt x="622" y="307"/>
                  <a:pt x="628" y="309"/>
                  <a:pt x="633" y="310"/>
                </a:cubicBezTo>
                <a:lnTo>
                  <a:pt x="786" y="342"/>
                </a:lnTo>
                <a:lnTo>
                  <a:pt x="801" y="328"/>
                </a:lnTo>
                <a:close/>
                <a:moveTo>
                  <a:pt x="802" y="95"/>
                </a:moveTo>
                <a:lnTo>
                  <a:pt x="813" y="106"/>
                </a:lnTo>
                <a:lnTo>
                  <a:pt x="774" y="145"/>
                </a:lnTo>
                <a:lnTo>
                  <a:pt x="878" y="250"/>
                </a:lnTo>
                <a:lnTo>
                  <a:pt x="865" y="263"/>
                </a:lnTo>
                <a:lnTo>
                  <a:pt x="760" y="158"/>
                </a:lnTo>
                <a:lnTo>
                  <a:pt x="721" y="198"/>
                </a:lnTo>
                <a:lnTo>
                  <a:pt x="710" y="187"/>
                </a:lnTo>
                <a:lnTo>
                  <a:pt x="802" y="95"/>
                </a:lnTo>
                <a:close/>
                <a:moveTo>
                  <a:pt x="930" y="34"/>
                </a:moveTo>
                <a:lnTo>
                  <a:pt x="939" y="16"/>
                </a:lnTo>
                <a:cubicBezTo>
                  <a:pt x="914" y="0"/>
                  <a:pt x="888" y="4"/>
                  <a:pt x="863" y="29"/>
                </a:cubicBezTo>
                <a:cubicBezTo>
                  <a:pt x="839" y="56"/>
                  <a:pt x="835" y="80"/>
                  <a:pt x="854" y="101"/>
                </a:cubicBezTo>
                <a:cubicBezTo>
                  <a:pt x="868" y="119"/>
                  <a:pt x="893" y="116"/>
                  <a:pt x="928" y="92"/>
                </a:cubicBezTo>
                <a:cubicBezTo>
                  <a:pt x="957" y="73"/>
                  <a:pt x="975" y="70"/>
                  <a:pt x="984" y="83"/>
                </a:cubicBezTo>
                <a:cubicBezTo>
                  <a:pt x="998" y="98"/>
                  <a:pt x="995" y="115"/>
                  <a:pt x="977" y="135"/>
                </a:cubicBezTo>
                <a:cubicBezTo>
                  <a:pt x="956" y="157"/>
                  <a:pt x="934" y="159"/>
                  <a:pt x="912" y="141"/>
                </a:cubicBezTo>
                <a:lnTo>
                  <a:pt x="903" y="159"/>
                </a:lnTo>
                <a:cubicBezTo>
                  <a:pt x="932" y="179"/>
                  <a:pt x="960" y="174"/>
                  <a:pt x="988" y="144"/>
                </a:cubicBezTo>
                <a:cubicBezTo>
                  <a:pt x="1013" y="117"/>
                  <a:pt x="1017" y="92"/>
                  <a:pt x="999" y="70"/>
                </a:cubicBezTo>
                <a:cubicBezTo>
                  <a:pt x="982" y="50"/>
                  <a:pt x="955" y="53"/>
                  <a:pt x="917" y="79"/>
                </a:cubicBezTo>
                <a:cubicBezTo>
                  <a:pt x="893" y="95"/>
                  <a:pt x="876" y="98"/>
                  <a:pt x="867" y="88"/>
                </a:cubicBezTo>
                <a:cubicBezTo>
                  <a:pt x="855" y="74"/>
                  <a:pt x="858" y="58"/>
                  <a:pt x="876" y="39"/>
                </a:cubicBezTo>
                <a:cubicBezTo>
                  <a:pt x="891" y="24"/>
                  <a:pt x="909" y="22"/>
                  <a:pt x="930" y="3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04" tIns="45702" rIns="91404" bIns="45702" numCol="1" anchor="t" anchorCtr="0" compatLnSpc="1">
            <a:prstTxWarp prst="textNoShape">
              <a:avLst/>
            </a:prstTxWarp>
          </a:bodyPr>
          <a:lstStyle/>
          <a:p>
            <a:endParaRPr lang="zh-CN" altLang="en-US" sz="1799"/>
          </a:p>
        </p:txBody>
      </p:sp>
      <p:sp>
        <p:nvSpPr>
          <p:cNvPr id="7" name="Freeform 11"/>
          <p:cNvSpPr>
            <a:spLocks/>
          </p:cNvSpPr>
          <p:nvPr/>
        </p:nvSpPr>
        <p:spPr bwMode="auto">
          <a:xfrm>
            <a:off x="1466928" y="1621641"/>
            <a:ext cx="891827" cy="112669"/>
          </a:xfrm>
          <a:custGeom>
            <a:avLst/>
            <a:gdLst>
              <a:gd name="T0" fmla="*/ 111 w 1156"/>
              <a:gd name="T1" fmla="*/ 0 h 142"/>
              <a:gd name="T2" fmla="*/ 1045 w 1156"/>
              <a:gd name="T3" fmla="*/ 0 h 142"/>
              <a:gd name="T4" fmla="*/ 1156 w 1156"/>
              <a:gd name="T5" fmla="*/ 142 h 142"/>
              <a:gd name="T6" fmla="*/ 0 w 1156"/>
              <a:gd name="T7" fmla="*/ 142 h 142"/>
              <a:gd name="T8" fmla="*/ 111 w 1156"/>
              <a:gd name="T9" fmla="*/ 0 h 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56" h="142">
                <a:moveTo>
                  <a:pt x="111" y="0"/>
                </a:moveTo>
                <a:lnTo>
                  <a:pt x="1045" y="0"/>
                </a:lnTo>
                <a:lnTo>
                  <a:pt x="1156" y="142"/>
                </a:lnTo>
                <a:lnTo>
                  <a:pt x="0" y="142"/>
                </a:lnTo>
                <a:lnTo>
                  <a:pt x="111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xtLst/>
        </p:spPr>
        <p:txBody>
          <a:bodyPr vert="horz" wrap="square" lIns="91404" tIns="45702" rIns="91404" bIns="45702" numCol="1" anchor="t" anchorCtr="0" compatLnSpc="1">
            <a:prstTxWarp prst="textNoShape">
              <a:avLst/>
            </a:prstTxWarp>
          </a:bodyPr>
          <a:lstStyle/>
          <a:p>
            <a:endParaRPr lang="zh-CN" altLang="en-US" sz="1799"/>
          </a:p>
        </p:txBody>
      </p:sp>
      <p:sp>
        <p:nvSpPr>
          <p:cNvPr id="8" name="Freeform 10"/>
          <p:cNvSpPr>
            <a:spLocks/>
          </p:cNvSpPr>
          <p:nvPr/>
        </p:nvSpPr>
        <p:spPr bwMode="auto">
          <a:xfrm>
            <a:off x="1303481" y="1709818"/>
            <a:ext cx="5765174" cy="701401"/>
          </a:xfrm>
          <a:custGeom>
            <a:avLst/>
            <a:gdLst>
              <a:gd name="T0" fmla="*/ 97 w 8676"/>
              <a:gd name="T1" fmla="*/ 0 h 884"/>
              <a:gd name="T2" fmla="*/ 8475 w 8676"/>
              <a:gd name="T3" fmla="*/ 0 h 884"/>
              <a:gd name="T4" fmla="*/ 8676 w 8676"/>
              <a:gd name="T5" fmla="*/ 202 h 884"/>
              <a:gd name="T6" fmla="*/ 8676 w 8676"/>
              <a:gd name="T7" fmla="*/ 788 h 884"/>
              <a:gd name="T8" fmla="*/ 8579 w 8676"/>
              <a:gd name="T9" fmla="*/ 884 h 884"/>
              <a:gd name="T10" fmla="*/ 97 w 8676"/>
              <a:gd name="T11" fmla="*/ 884 h 884"/>
              <a:gd name="T12" fmla="*/ 0 w 8676"/>
              <a:gd name="T13" fmla="*/ 788 h 884"/>
              <a:gd name="T14" fmla="*/ 0 w 8676"/>
              <a:gd name="T15" fmla="*/ 96 h 884"/>
              <a:gd name="T16" fmla="*/ 97 w 8676"/>
              <a:gd name="T17" fmla="*/ 0 h 8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676" h="884">
                <a:moveTo>
                  <a:pt x="97" y="0"/>
                </a:moveTo>
                <a:lnTo>
                  <a:pt x="8475" y="0"/>
                </a:lnTo>
                <a:lnTo>
                  <a:pt x="8676" y="202"/>
                </a:lnTo>
                <a:lnTo>
                  <a:pt x="8676" y="788"/>
                </a:lnTo>
                <a:cubicBezTo>
                  <a:pt x="8676" y="841"/>
                  <a:pt x="8632" y="884"/>
                  <a:pt x="8579" y="884"/>
                </a:cubicBezTo>
                <a:lnTo>
                  <a:pt x="97" y="884"/>
                </a:lnTo>
                <a:cubicBezTo>
                  <a:pt x="44" y="884"/>
                  <a:pt x="0" y="841"/>
                  <a:pt x="0" y="788"/>
                </a:cubicBezTo>
                <a:lnTo>
                  <a:pt x="0" y="96"/>
                </a:lnTo>
                <a:cubicBezTo>
                  <a:pt x="0" y="43"/>
                  <a:pt x="44" y="0"/>
                  <a:pt x="97" y="0"/>
                </a:cubicBezTo>
                <a:close/>
              </a:path>
            </a:pathLst>
          </a:custGeom>
          <a:solidFill>
            <a:srgbClr val="FFFFFF"/>
          </a:solidFill>
          <a:ln w="10" cap="flat">
            <a:solidFill>
              <a:srgbClr val="A8A9AD"/>
            </a:solidFill>
            <a:prstDash val="solid"/>
            <a:miter lim="800000"/>
            <a:headEnd/>
            <a:tailEnd/>
          </a:ln>
        </p:spPr>
        <p:txBody>
          <a:bodyPr vert="horz" wrap="square" lIns="91404" tIns="45702" rIns="91404" bIns="45702" numCol="1" anchor="t" anchorCtr="0" compatLnSpc="1">
            <a:prstTxWarp prst="textNoShape">
              <a:avLst/>
            </a:prstTxWarp>
          </a:bodyPr>
          <a:lstStyle/>
          <a:p>
            <a:endParaRPr lang="zh-CN" altLang="en-US" sz="1799"/>
          </a:p>
        </p:txBody>
      </p:sp>
      <p:sp>
        <p:nvSpPr>
          <p:cNvPr id="9" name="Rectangle 12"/>
          <p:cNvSpPr>
            <a:spLocks noChangeArrowheads="1"/>
          </p:cNvSpPr>
          <p:nvPr/>
        </p:nvSpPr>
        <p:spPr bwMode="auto">
          <a:xfrm>
            <a:off x="1552620" y="1621641"/>
            <a:ext cx="720444" cy="737900"/>
          </a:xfrm>
          <a:prstGeom prst="rect">
            <a:avLst/>
          </a:prstGeom>
          <a:solidFill>
            <a:schemeClr val="tx2"/>
          </a:solidFill>
          <a:ln>
            <a:noFill/>
          </a:ln>
          <a:extLst/>
        </p:spPr>
        <p:txBody>
          <a:bodyPr vert="horz" wrap="square" lIns="91404" tIns="45702" rIns="91404" bIns="45702" numCol="1" anchor="t" anchorCtr="0" compatLnSpc="1">
            <a:prstTxWarp prst="textNoShape">
              <a:avLst/>
            </a:prstTxWarp>
          </a:bodyPr>
          <a:lstStyle/>
          <a:p>
            <a:endParaRPr lang="zh-CN" altLang="en-US" sz="1799"/>
          </a:p>
        </p:txBody>
      </p:sp>
      <p:sp>
        <p:nvSpPr>
          <p:cNvPr id="10" name="Freeform 11"/>
          <p:cNvSpPr>
            <a:spLocks/>
          </p:cNvSpPr>
          <p:nvPr/>
        </p:nvSpPr>
        <p:spPr bwMode="auto">
          <a:xfrm>
            <a:off x="1466928" y="2714501"/>
            <a:ext cx="891827" cy="112669"/>
          </a:xfrm>
          <a:custGeom>
            <a:avLst/>
            <a:gdLst>
              <a:gd name="T0" fmla="*/ 111 w 1156"/>
              <a:gd name="T1" fmla="*/ 0 h 142"/>
              <a:gd name="T2" fmla="*/ 1045 w 1156"/>
              <a:gd name="T3" fmla="*/ 0 h 142"/>
              <a:gd name="T4" fmla="*/ 1156 w 1156"/>
              <a:gd name="T5" fmla="*/ 142 h 142"/>
              <a:gd name="T6" fmla="*/ 0 w 1156"/>
              <a:gd name="T7" fmla="*/ 142 h 142"/>
              <a:gd name="T8" fmla="*/ 111 w 1156"/>
              <a:gd name="T9" fmla="*/ 0 h 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56" h="142">
                <a:moveTo>
                  <a:pt x="111" y="0"/>
                </a:moveTo>
                <a:lnTo>
                  <a:pt x="1045" y="0"/>
                </a:lnTo>
                <a:lnTo>
                  <a:pt x="1156" y="142"/>
                </a:lnTo>
                <a:lnTo>
                  <a:pt x="0" y="142"/>
                </a:lnTo>
                <a:lnTo>
                  <a:pt x="111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xtLst/>
        </p:spPr>
        <p:txBody>
          <a:bodyPr vert="horz" wrap="square" lIns="91404" tIns="45702" rIns="91404" bIns="45702" numCol="1" anchor="t" anchorCtr="0" compatLnSpc="1">
            <a:prstTxWarp prst="textNoShape">
              <a:avLst/>
            </a:prstTxWarp>
          </a:bodyPr>
          <a:lstStyle/>
          <a:p>
            <a:endParaRPr lang="zh-CN" altLang="en-US" sz="1799"/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>
            <a:off x="1303481" y="2802677"/>
            <a:ext cx="5765174" cy="701401"/>
          </a:xfrm>
          <a:custGeom>
            <a:avLst/>
            <a:gdLst>
              <a:gd name="T0" fmla="*/ 97 w 8676"/>
              <a:gd name="T1" fmla="*/ 0 h 884"/>
              <a:gd name="T2" fmla="*/ 8475 w 8676"/>
              <a:gd name="T3" fmla="*/ 0 h 884"/>
              <a:gd name="T4" fmla="*/ 8676 w 8676"/>
              <a:gd name="T5" fmla="*/ 202 h 884"/>
              <a:gd name="T6" fmla="*/ 8676 w 8676"/>
              <a:gd name="T7" fmla="*/ 788 h 884"/>
              <a:gd name="T8" fmla="*/ 8579 w 8676"/>
              <a:gd name="T9" fmla="*/ 884 h 884"/>
              <a:gd name="T10" fmla="*/ 97 w 8676"/>
              <a:gd name="T11" fmla="*/ 884 h 884"/>
              <a:gd name="T12" fmla="*/ 0 w 8676"/>
              <a:gd name="T13" fmla="*/ 788 h 884"/>
              <a:gd name="T14" fmla="*/ 0 w 8676"/>
              <a:gd name="T15" fmla="*/ 96 h 884"/>
              <a:gd name="T16" fmla="*/ 97 w 8676"/>
              <a:gd name="T17" fmla="*/ 0 h 8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676" h="884">
                <a:moveTo>
                  <a:pt x="97" y="0"/>
                </a:moveTo>
                <a:lnTo>
                  <a:pt x="8475" y="0"/>
                </a:lnTo>
                <a:lnTo>
                  <a:pt x="8676" y="202"/>
                </a:lnTo>
                <a:lnTo>
                  <a:pt x="8676" y="788"/>
                </a:lnTo>
                <a:cubicBezTo>
                  <a:pt x="8676" y="841"/>
                  <a:pt x="8632" y="884"/>
                  <a:pt x="8579" y="884"/>
                </a:cubicBezTo>
                <a:lnTo>
                  <a:pt x="97" y="884"/>
                </a:lnTo>
                <a:cubicBezTo>
                  <a:pt x="44" y="884"/>
                  <a:pt x="0" y="841"/>
                  <a:pt x="0" y="788"/>
                </a:cubicBezTo>
                <a:lnTo>
                  <a:pt x="0" y="96"/>
                </a:lnTo>
                <a:cubicBezTo>
                  <a:pt x="0" y="43"/>
                  <a:pt x="44" y="0"/>
                  <a:pt x="97" y="0"/>
                </a:cubicBezTo>
                <a:close/>
              </a:path>
            </a:pathLst>
          </a:custGeom>
          <a:solidFill>
            <a:srgbClr val="FFFFFF"/>
          </a:solidFill>
          <a:ln w="10" cap="flat">
            <a:solidFill>
              <a:srgbClr val="A8A9AD"/>
            </a:solidFill>
            <a:prstDash val="solid"/>
            <a:miter lim="800000"/>
            <a:headEnd/>
            <a:tailEnd/>
          </a:ln>
        </p:spPr>
        <p:txBody>
          <a:bodyPr vert="horz" wrap="square" lIns="91404" tIns="45702" rIns="91404" bIns="45702" numCol="1" anchor="t" anchorCtr="0" compatLnSpc="1">
            <a:prstTxWarp prst="textNoShape">
              <a:avLst/>
            </a:prstTxWarp>
          </a:bodyPr>
          <a:lstStyle/>
          <a:p>
            <a:endParaRPr lang="zh-CN" altLang="en-US" sz="1799"/>
          </a:p>
        </p:txBody>
      </p:sp>
      <p:sp>
        <p:nvSpPr>
          <p:cNvPr id="12" name="Rectangle 12"/>
          <p:cNvSpPr>
            <a:spLocks noChangeArrowheads="1"/>
          </p:cNvSpPr>
          <p:nvPr/>
        </p:nvSpPr>
        <p:spPr bwMode="auto">
          <a:xfrm>
            <a:off x="1552620" y="2714500"/>
            <a:ext cx="720444" cy="737900"/>
          </a:xfrm>
          <a:prstGeom prst="rect">
            <a:avLst/>
          </a:prstGeom>
          <a:solidFill>
            <a:schemeClr val="tx2"/>
          </a:solidFill>
          <a:ln>
            <a:noFill/>
          </a:ln>
          <a:extLst/>
        </p:spPr>
        <p:txBody>
          <a:bodyPr vert="horz" wrap="square" lIns="91404" tIns="45702" rIns="91404" bIns="45702" numCol="1" anchor="t" anchorCtr="0" compatLnSpc="1">
            <a:prstTxWarp prst="textNoShape">
              <a:avLst/>
            </a:prstTxWarp>
          </a:bodyPr>
          <a:lstStyle/>
          <a:p>
            <a:endParaRPr lang="zh-CN" altLang="en-US" sz="1799"/>
          </a:p>
        </p:txBody>
      </p:sp>
      <p:sp>
        <p:nvSpPr>
          <p:cNvPr id="13" name="Freeform 11"/>
          <p:cNvSpPr>
            <a:spLocks/>
          </p:cNvSpPr>
          <p:nvPr/>
        </p:nvSpPr>
        <p:spPr bwMode="auto">
          <a:xfrm>
            <a:off x="1466928" y="3773118"/>
            <a:ext cx="891827" cy="112669"/>
          </a:xfrm>
          <a:custGeom>
            <a:avLst/>
            <a:gdLst>
              <a:gd name="T0" fmla="*/ 111 w 1156"/>
              <a:gd name="T1" fmla="*/ 0 h 142"/>
              <a:gd name="T2" fmla="*/ 1045 w 1156"/>
              <a:gd name="T3" fmla="*/ 0 h 142"/>
              <a:gd name="T4" fmla="*/ 1156 w 1156"/>
              <a:gd name="T5" fmla="*/ 142 h 142"/>
              <a:gd name="T6" fmla="*/ 0 w 1156"/>
              <a:gd name="T7" fmla="*/ 142 h 142"/>
              <a:gd name="T8" fmla="*/ 111 w 1156"/>
              <a:gd name="T9" fmla="*/ 0 h 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56" h="142">
                <a:moveTo>
                  <a:pt x="111" y="0"/>
                </a:moveTo>
                <a:lnTo>
                  <a:pt x="1045" y="0"/>
                </a:lnTo>
                <a:lnTo>
                  <a:pt x="1156" y="142"/>
                </a:lnTo>
                <a:lnTo>
                  <a:pt x="0" y="142"/>
                </a:lnTo>
                <a:lnTo>
                  <a:pt x="111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xtLst/>
        </p:spPr>
        <p:txBody>
          <a:bodyPr vert="horz" wrap="square" lIns="91404" tIns="45702" rIns="91404" bIns="45702" numCol="1" anchor="t" anchorCtr="0" compatLnSpc="1">
            <a:prstTxWarp prst="textNoShape">
              <a:avLst/>
            </a:prstTxWarp>
          </a:bodyPr>
          <a:lstStyle/>
          <a:p>
            <a:endParaRPr lang="zh-CN" altLang="en-US" sz="1799"/>
          </a:p>
        </p:txBody>
      </p:sp>
      <p:sp>
        <p:nvSpPr>
          <p:cNvPr id="14" name="Freeform 10"/>
          <p:cNvSpPr>
            <a:spLocks/>
          </p:cNvSpPr>
          <p:nvPr/>
        </p:nvSpPr>
        <p:spPr bwMode="auto">
          <a:xfrm>
            <a:off x="1303481" y="3861295"/>
            <a:ext cx="5765174" cy="701401"/>
          </a:xfrm>
          <a:custGeom>
            <a:avLst/>
            <a:gdLst>
              <a:gd name="T0" fmla="*/ 97 w 8676"/>
              <a:gd name="T1" fmla="*/ 0 h 884"/>
              <a:gd name="T2" fmla="*/ 8475 w 8676"/>
              <a:gd name="T3" fmla="*/ 0 h 884"/>
              <a:gd name="T4" fmla="*/ 8676 w 8676"/>
              <a:gd name="T5" fmla="*/ 202 h 884"/>
              <a:gd name="T6" fmla="*/ 8676 w 8676"/>
              <a:gd name="T7" fmla="*/ 788 h 884"/>
              <a:gd name="T8" fmla="*/ 8579 w 8676"/>
              <a:gd name="T9" fmla="*/ 884 h 884"/>
              <a:gd name="T10" fmla="*/ 97 w 8676"/>
              <a:gd name="T11" fmla="*/ 884 h 884"/>
              <a:gd name="T12" fmla="*/ 0 w 8676"/>
              <a:gd name="T13" fmla="*/ 788 h 884"/>
              <a:gd name="T14" fmla="*/ 0 w 8676"/>
              <a:gd name="T15" fmla="*/ 96 h 884"/>
              <a:gd name="T16" fmla="*/ 97 w 8676"/>
              <a:gd name="T17" fmla="*/ 0 h 8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676" h="884">
                <a:moveTo>
                  <a:pt x="97" y="0"/>
                </a:moveTo>
                <a:lnTo>
                  <a:pt x="8475" y="0"/>
                </a:lnTo>
                <a:lnTo>
                  <a:pt x="8676" y="202"/>
                </a:lnTo>
                <a:lnTo>
                  <a:pt x="8676" y="788"/>
                </a:lnTo>
                <a:cubicBezTo>
                  <a:pt x="8676" y="841"/>
                  <a:pt x="8632" y="884"/>
                  <a:pt x="8579" y="884"/>
                </a:cubicBezTo>
                <a:lnTo>
                  <a:pt x="97" y="884"/>
                </a:lnTo>
                <a:cubicBezTo>
                  <a:pt x="44" y="884"/>
                  <a:pt x="0" y="841"/>
                  <a:pt x="0" y="788"/>
                </a:cubicBezTo>
                <a:lnTo>
                  <a:pt x="0" y="96"/>
                </a:lnTo>
                <a:cubicBezTo>
                  <a:pt x="0" y="43"/>
                  <a:pt x="44" y="0"/>
                  <a:pt x="97" y="0"/>
                </a:cubicBezTo>
                <a:close/>
              </a:path>
            </a:pathLst>
          </a:custGeom>
          <a:solidFill>
            <a:srgbClr val="FFFFFF"/>
          </a:solidFill>
          <a:ln w="10" cap="flat">
            <a:solidFill>
              <a:srgbClr val="A8A9AD"/>
            </a:solidFill>
            <a:prstDash val="solid"/>
            <a:miter lim="800000"/>
            <a:headEnd/>
            <a:tailEnd/>
          </a:ln>
        </p:spPr>
        <p:txBody>
          <a:bodyPr vert="horz" wrap="square" lIns="91404" tIns="45702" rIns="91404" bIns="45702" numCol="1" anchor="t" anchorCtr="0" compatLnSpc="1">
            <a:prstTxWarp prst="textNoShape">
              <a:avLst/>
            </a:prstTxWarp>
          </a:bodyPr>
          <a:lstStyle/>
          <a:p>
            <a:endParaRPr lang="zh-CN" altLang="en-US" sz="1799"/>
          </a:p>
        </p:txBody>
      </p:sp>
      <p:sp>
        <p:nvSpPr>
          <p:cNvPr id="15" name="Rectangle 12"/>
          <p:cNvSpPr>
            <a:spLocks noChangeArrowheads="1"/>
          </p:cNvSpPr>
          <p:nvPr/>
        </p:nvSpPr>
        <p:spPr bwMode="auto">
          <a:xfrm>
            <a:off x="1552620" y="3773117"/>
            <a:ext cx="720444" cy="737900"/>
          </a:xfrm>
          <a:prstGeom prst="rect">
            <a:avLst/>
          </a:prstGeom>
          <a:solidFill>
            <a:schemeClr val="tx2"/>
          </a:solidFill>
          <a:ln>
            <a:noFill/>
          </a:ln>
          <a:extLst/>
        </p:spPr>
        <p:txBody>
          <a:bodyPr vert="horz" wrap="square" lIns="91404" tIns="45702" rIns="91404" bIns="45702" numCol="1" anchor="t" anchorCtr="0" compatLnSpc="1">
            <a:prstTxWarp prst="textNoShape">
              <a:avLst/>
            </a:prstTxWarp>
          </a:bodyPr>
          <a:lstStyle/>
          <a:p>
            <a:endParaRPr lang="zh-CN" altLang="en-US" sz="1799"/>
          </a:p>
        </p:txBody>
      </p:sp>
      <p:sp>
        <p:nvSpPr>
          <p:cNvPr id="16" name="Freeform 11"/>
          <p:cNvSpPr>
            <a:spLocks/>
          </p:cNvSpPr>
          <p:nvPr/>
        </p:nvSpPr>
        <p:spPr bwMode="auto">
          <a:xfrm>
            <a:off x="1466928" y="4881906"/>
            <a:ext cx="891827" cy="112669"/>
          </a:xfrm>
          <a:custGeom>
            <a:avLst/>
            <a:gdLst>
              <a:gd name="T0" fmla="*/ 111 w 1156"/>
              <a:gd name="T1" fmla="*/ 0 h 142"/>
              <a:gd name="T2" fmla="*/ 1045 w 1156"/>
              <a:gd name="T3" fmla="*/ 0 h 142"/>
              <a:gd name="T4" fmla="*/ 1156 w 1156"/>
              <a:gd name="T5" fmla="*/ 142 h 142"/>
              <a:gd name="T6" fmla="*/ 0 w 1156"/>
              <a:gd name="T7" fmla="*/ 142 h 142"/>
              <a:gd name="T8" fmla="*/ 111 w 1156"/>
              <a:gd name="T9" fmla="*/ 0 h 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56" h="142">
                <a:moveTo>
                  <a:pt x="111" y="0"/>
                </a:moveTo>
                <a:lnTo>
                  <a:pt x="1045" y="0"/>
                </a:lnTo>
                <a:lnTo>
                  <a:pt x="1156" y="142"/>
                </a:lnTo>
                <a:lnTo>
                  <a:pt x="0" y="142"/>
                </a:lnTo>
                <a:lnTo>
                  <a:pt x="111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xtLst/>
        </p:spPr>
        <p:txBody>
          <a:bodyPr vert="horz" wrap="square" lIns="91404" tIns="45702" rIns="91404" bIns="45702" numCol="1" anchor="t" anchorCtr="0" compatLnSpc="1">
            <a:prstTxWarp prst="textNoShape">
              <a:avLst/>
            </a:prstTxWarp>
          </a:bodyPr>
          <a:lstStyle/>
          <a:p>
            <a:endParaRPr lang="zh-CN" altLang="en-US" sz="1799"/>
          </a:p>
        </p:txBody>
      </p:sp>
      <p:sp>
        <p:nvSpPr>
          <p:cNvPr id="17" name="Freeform 10"/>
          <p:cNvSpPr>
            <a:spLocks/>
          </p:cNvSpPr>
          <p:nvPr/>
        </p:nvSpPr>
        <p:spPr bwMode="auto">
          <a:xfrm>
            <a:off x="1303481" y="4970083"/>
            <a:ext cx="5765174" cy="701401"/>
          </a:xfrm>
          <a:custGeom>
            <a:avLst/>
            <a:gdLst>
              <a:gd name="T0" fmla="*/ 97 w 8676"/>
              <a:gd name="T1" fmla="*/ 0 h 884"/>
              <a:gd name="T2" fmla="*/ 8475 w 8676"/>
              <a:gd name="T3" fmla="*/ 0 h 884"/>
              <a:gd name="T4" fmla="*/ 8676 w 8676"/>
              <a:gd name="T5" fmla="*/ 202 h 884"/>
              <a:gd name="T6" fmla="*/ 8676 w 8676"/>
              <a:gd name="T7" fmla="*/ 788 h 884"/>
              <a:gd name="T8" fmla="*/ 8579 w 8676"/>
              <a:gd name="T9" fmla="*/ 884 h 884"/>
              <a:gd name="T10" fmla="*/ 97 w 8676"/>
              <a:gd name="T11" fmla="*/ 884 h 884"/>
              <a:gd name="T12" fmla="*/ 0 w 8676"/>
              <a:gd name="T13" fmla="*/ 788 h 884"/>
              <a:gd name="T14" fmla="*/ 0 w 8676"/>
              <a:gd name="T15" fmla="*/ 96 h 884"/>
              <a:gd name="T16" fmla="*/ 97 w 8676"/>
              <a:gd name="T17" fmla="*/ 0 h 8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676" h="884">
                <a:moveTo>
                  <a:pt x="97" y="0"/>
                </a:moveTo>
                <a:lnTo>
                  <a:pt x="8475" y="0"/>
                </a:lnTo>
                <a:lnTo>
                  <a:pt x="8676" y="202"/>
                </a:lnTo>
                <a:lnTo>
                  <a:pt x="8676" y="788"/>
                </a:lnTo>
                <a:cubicBezTo>
                  <a:pt x="8676" y="841"/>
                  <a:pt x="8632" y="884"/>
                  <a:pt x="8579" y="884"/>
                </a:cubicBezTo>
                <a:lnTo>
                  <a:pt x="97" y="884"/>
                </a:lnTo>
                <a:cubicBezTo>
                  <a:pt x="44" y="884"/>
                  <a:pt x="0" y="841"/>
                  <a:pt x="0" y="788"/>
                </a:cubicBezTo>
                <a:lnTo>
                  <a:pt x="0" y="96"/>
                </a:lnTo>
                <a:cubicBezTo>
                  <a:pt x="0" y="43"/>
                  <a:pt x="44" y="0"/>
                  <a:pt x="97" y="0"/>
                </a:cubicBezTo>
                <a:close/>
              </a:path>
            </a:pathLst>
          </a:custGeom>
          <a:solidFill>
            <a:srgbClr val="FFFFFF"/>
          </a:solidFill>
          <a:ln w="10" cap="flat">
            <a:solidFill>
              <a:srgbClr val="A8A9AD"/>
            </a:solidFill>
            <a:prstDash val="solid"/>
            <a:miter lim="800000"/>
            <a:headEnd/>
            <a:tailEnd/>
          </a:ln>
        </p:spPr>
        <p:txBody>
          <a:bodyPr vert="horz" wrap="square" lIns="91404" tIns="45702" rIns="91404" bIns="45702" numCol="1" anchor="t" anchorCtr="0" compatLnSpc="1">
            <a:prstTxWarp prst="textNoShape">
              <a:avLst/>
            </a:prstTxWarp>
          </a:bodyPr>
          <a:lstStyle/>
          <a:p>
            <a:endParaRPr lang="zh-CN" altLang="en-US" sz="1799"/>
          </a:p>
        </p:txBody>
      </p:sp>
      <p:sp>
        <p:nvSpPr>
          <p:cNvPr id="18" name="Rectangle 12"/>
          <p:cNvSpPr>
            <a:spLocks noChangeArrowheads="1"/>
          </p:cNvSpPr>
          <p:nvPr/>
        </p:nvSpPr>
        <p:spPr bwMode="auto">
          <a:xfrm>
            <a:off x="1552620" y="4881905"/>
            <a:ext cx="720444" cy="737900"/>
          </a:xfrm>
          <a:prstGeom prst="rect">
            <a:avLst/>
          </a:prstGeom>
          <a:solidFill>
            <a:schemeClr val="accent2"/>
          </a:solidFill>
          <a:ln>
            <a:noFill/>
          </a:ln>
          <a:extLst/>
        </p:spPr>
        <p:txBody>
          <a:bodyPr vert="horz" wrap="square" lIns="91404" tIns="45702" rIns="91404" bIns="45702" numCol="1" anchor="t" anchorCtr="0" compatLnSpc="1">
            <a:prstTxWarp prst="textNoShape">
              <a:avLst/>
            </a:prstTxWarp>
          </a:bodyPr>
          <a:lstStyle/>
          <a:p>
            <a:endParaRPr lang="zh-CN" altLang="en-US" sz="1799"/>
          </a:p>
        </p:txBody>
      </p:sp>
      <p:sp>
        <p:nvSpPr>
          <p:cNvPr id="19" name="TextBox 72"/>
          <p:cNvSpPr txBox="1"/>
          <p:nvPr/>
        </p:nvSpPr>
        <p:spPr>
          <a:xfrm>
            <a:off x="2482153" y="1784371"/>
            <a:ext cx="4015651" cy="584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199" b="1" dirty="0" smtClean="0">
                <a:solidFill>
                  <a:schemeClr val="tx2"/>
                </a:solidFill>
                <a:latin typeface="+mn-ea"/>
              </a:rPr>
              <a:t>Spring</a:t>
            </a:r>
            <a:r>
              <a:rPr lang="zh-CN" altLang="en-US" sz="3199" b="1" dirty="0" smtClean="0">
                <a:solidFill>
                  <a:schemeClr val="tx2"/>
                </a:solidFill>
                <a:latin typeface="+mn-ea"/>
              </a:rPr>
              <a:t>整合</a:t>
            </a:r>
            <a:r>
              <a:rPr lang="en-US" altLang="zh-CN" sz="3199" b="1" dirty="0" err="1">
                <a:solidFill>
                  <a:schemeClr val="tx2"/>
                </a:solidFill>
                <a:latin typeface="+mn-ea"/>
              </a:rPr>
              <a:t>Mybatis</a:t>
            </a:r>
            <a:endParaRPr lang="zh-CN" altLang="en-US" sz="3199" b="1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20" name="TextBox 73"/>
          <p:cNvSpPr txBox="1"/>
          <p:nvPr/>
        </p:nvSpPr>
        <p:spPr>
          <a:xfrm>
            <a:off x="1659537" y="1665156"/>
            <a:ext cx="500263" cy="707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998" b="1" dirty="0">
                <a:solidFill>
                  <a:srgbClr val="F8F8F8"/>
                </a:solidFill>
                <a:latin typeface="+mn-ea"/>
              </a:rPr>
              <a:t>1</a:t>
            </a:r>
            <a:endParaRPr lang="zh-CN" altLang="en-US" sz="3998" b="1" dirty="0">
              <a:solidFill>
                <a:srgbClr val="F8F8F8"/>
              </a:solidFill>
              <a:latin typeface="+mn-ea"/>
            </a:endParaRPr>
          </a:p>
        </p:txBody>
      </p:sp>
      <p:sp>
        <p:nvSpPr>
          <p:cNvPr id="21" name="TextBox 74"/>
          <p:cNvSpPr txBox="1"/>
          <p:nvPr/>
        </p:nvSpPr>
        <p:spPr>
          <a:xfrm>
            <a:off x="2482153" y="2857337"/>
            <a:ext cx="3180486" cy="584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3000">
                <a:solidFill>
                  <a:schemeClr val="accent1"/>
                </a:solidFill>
                <a:latin typeface="+mn-ea"/>
                <a:ea typeface="+mn-ea"/>
              </a:defRPr>
            </a:lvl1pPr>
          </a:lstStyle>
          <a:p>
            <a:r>
              <a:rPr lang="en-US" altLang="zh-CN" sz="3199" b="1" dirty="0" smtClean="0">
                <a:solidFill>
                  <a:schemeClr val="tx2"/>
                </a:solidFill>
              </a:rPr>
              <a:t>Spring</a:t>
            </a:r>
            <a:r>
              <a:rPr lang="zh-CN" altLang="en-US" sz="3199" b="1" dirty="0" smtClean="0">
                <a:solidFill>
                  <a:schemeClr val="tx2"/>
                </a:solidFill>
              </a:rPr>
              <a:t>事务传播</a:t>
            </a:r>
            <a:endParaRPr lang="zh-CN" altLang="en-US" sz="3199" b="1" dirty="0">
              <a:solidFill>
                <a:schemeClr val="tx2"/>
              </a:solidFill>
            </a:endParaRPr>
          </a:p>
        </p:txBody>
      </p:sp>
      <p:sp>
        <p:nvSpPr>
          <p:cNvPr id="22" name="TextBox 75"/>
          <p:cNvSpPr txBox="1"/>
          <p:nvPr/>
        </p:nvSpPr>
        <p:spPr>
          <a:xfrm>
            <a:off x="1659537" y="2734273"/>
            <a:ext cx="500263" cy="707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998" b="1" dirty="0">
                <a:solidFill>
                  <a:srgbClr val="F8F8F8"/>
                </a:solidFill>
                <a:latin typeface="+mn-ea"/>
              </a:rPr>
              <a:t>2</a:t>
            </a:r>
            <a:endParaRPr lang="zh-CN" altLang="en-US" sz="3998" b="1" dirty="0">
              <a:solidFill>
                <a:srgbClr val="F8F8F8"/>
              </a:solidFill>
              <a:latin typeface="+mn-ea"/>
            </a:endParaRPr>
          </a:p>
        </p:txBody>
      </p:sp>
      <p:sp>
        <p:nvSpPr>
          <p:cNvPr id="23" name="TextBox 76"/>
          <p:cNvSpPr txBox="1"/>
          <p:nvPr/>
        </p:nvSpPr>
        <p:spPr>
          <a:xfrm>
            <a:off x="2482153" y="3946726"/>
            <a:ext cx="3180486" cy="584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3000">
                <a:solidFill>
                  <a:schemeClr val="accent1"/>
                </a:solidFill>
                <a:latin typeface="+mn-ea"/>
                <a:ea typeface="+mn-ea"/>
              </a:defRPr>
            </a:lvl1pPr>
          </a:lstStyle>
          <a:p>
            <a:r>
              <a:rPr lang="en-US" altLang="zh-CN" sz="3199" b="1" dirty="0" smtClean="0">
                <a:solidFill>
                  <a:schemeClr val="tx2"/>
                </a:solidFill>
              </a:rPr>
              <a:t>Spring</a:t>
            </a:r>
            <a:r>
              <a:rPr lang="zh-CN" altLang="en-US" sz="3199" b="1" dirty="0" smtClean="0">
                <a:solidFill>
                  <a:schemeClr val="tx2"/>
                </a:solidFill>
              </a:rPr>
              <a:t>事务优化</a:t>
            </a:r>
            <a:endParaRPr lang="zh-CN" altLang="en-US" sz="3199" b="1" dirty="0">
              <a:solidFill>
                <a:schemeClr val="tx2"/>
              </a:solidFill>
            </a:endParaRPr>
          </a:p>
        </p:txBody>
      </p:sp>
      <p:sp>
        <p:nvSpPr>
          <p:cNvPr id="24" name="TextBox 77"/>
          <p:cNvSpPr txBox="1"/>
          <p:nvPr/>
        </p:nvSpPr>
        <p:spPr>
          <a:xfrm>
            <a:off x="1659537" y="3792890"/>
            <a:ext cx="500263" cy="707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998" b="1" dirty="0">
                <a:solidFill>
                  <a:srgbClr val="F8F8F8"/>
                </a:solidFill>
                <a:latin typeface="+mn-ea"/>
              </a:rPr>
              <a:t>3</a:t>
            </a:r>
            <a:endParaRPr lang="zh-CN" altLang="en-US" sz="3998" b="1" dirty="0">
              <a:solidFill>
                <a:srgbClr val="F8F8F8"/>
              </a:solidFill>
              <a:latin typeface="+mn-ea"/>
            </a:endParaRPr>
          </a:p>
        </p:txBody>
      </p:sp>
      <p:sp>
        <p:nvSpPr>
          <p:cNvPr id="25" name="TextBox 78"/>
          <p:cNvSpPr txBox="1"/>
          <p:nvPr/>
        </p:nvSpPr>
        <p:spPr>
          <a:xfrm>
            <a:off x="2482152" y="5035259"/>
            <a:ext cx="3057247" cy="584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3000">
                <a:solidFill>
                  <a:schemeClr val="accent1"/>
                </a:solidFill>
                <a:latin typeface="+mn-ea"/>
                <a:ea typeface="+mn-ea"/>
              </a:defRPr>
            </a:lvl1pPr>
          </a:lstStyle>
          <a:p>
            <a:r>
              <a:rPr lang="zh-CN" altLang="en-US" sz="3199" b="1" dirty="0" smtClean="0">
                <a:solidFill>
                  <a:schemeClr val="tx2"/>
                </a:solidFill>
              </a:rPr>
              <a:t>自定义事务</a:t>
            </a:r>
            <a:r>
              <a:rPr lang="zh-CN" altLang="en-US" sz="3199" b="1" dirty="0">
                <a:solidFill>
                  <a:schemeClr val="tx2"/>
                </a:solidFill>
              </a:rPr>
              <a:t>管理</a:t>
            </a:r>
          </a:p>
        </p:txBody>
      </p:sp>
      <p:sp>
        <p:nvSpPr>
          <p:cNvPr id="26" name="TextBox 79"/>
          <p:cNvSpPr txBox="1"/>
          <p:nvPr/>
        </p:nvSpPr>
        <p:spPr>
          <a:xfrm>
            <a:off x="1659537" y="4913548"/>
            <a:ext cx="500263" cy="707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998" b="1" dirty="0">
                <a:solidFill>
                  <a:srgbClr val="F8F8F8"/>
                </a:solidFill>
                <a:latin typeface="+mn-ea"/>
              </a:rPr>
              <a:t>4</a:t>
            </a:r>
            <a:endParaRPr lang="zh-CN" altLang="en-US" sz="3998" b="1" dirty="0">
              <a:solidFill>
                <a:srgbClr val="F8F8F8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62641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600"/>
                            </p:stCondLst>
                            <p:childTnLst>
                              <p:par>
                                <p:cTn id="16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900"/>
                            </p:stCondLst>
                            <p:childTnLst>
                              <p:par>
                                <p:cTn id="29" presetID="2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12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12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12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700"/>
                            </p:stCondLst>
                            <p:childTnLst>
                              <p:par>
                                <p:cTn id="4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000"/>
                            </p:stCondLst>
                            <p:childTnLst>
                              <p:par>
                                <p:cTn id="5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500"/>
                            </p:stCondLst>
                            <p:childTnLst>
                              <p:par>
                                <p:cTn id="54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000"/>
                            </p:stCondLst>
                            <p:childTnLst>
                              <p:par>
                                <p:cTn id="6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500"/>
                            </p:stCondLst>
                            <p:childTnLst>
                              <p:par>
                                <p:cTn id="6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3800"/>
                            </p:stCondLst>
                            <p:childTnLst>
                              <p:par>
                                <p:cTn id="6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4300"/>
                            </p:stCondLst>
                            <p:childTnLst>
                              <p:par>
                                <p:cTn id="73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4800"/>
                            </p:stCondLst>
                            <p:childTnLst>
                              <p:par>
                                <p:cTn id="8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300"/>
                            </p:stCondLst>
                            <p:childTnLst>
                              <p:par>
                                <p:cTn id="8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3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5600"/>
                            </p:stCondLst>
                            <p:childTnLst>
                              <p:par>
                                <p:cTn id="8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6100"/>
                            </p:stCondLst>
                            <p:childTnLst>
                              <p:par>
                                <p:cTn id="92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6600"/>
                            </p:stCondLst>
                            <p:childTnLst>
                              <p:par>
                                <p:cTn id="9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7100"/>
                            </p:stCondLst>
                            <p:childTnLst>
                              <p:par>
                                <p:cTn id="10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7400"/>
                            </p:stCondLst>
                            <p:childTnLst>
                              <p:par>
                                <p:cTn id="10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7900"/>
                            </p:stCondLst>
                            <p:childTnLst>
                              <p:par>
                                <p:cTn id="111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8400"/>
                            </p:stCondLst>
                            <p:childTnLst>
                              <p:par>
                                <p:cTn id="1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图片 7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964" y="800860"/>
            <a:ext cx="4931615" cy="3072640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 smtClean="0">
                <a:solidFill>
                  <a:schemeClr val="tx2"/>
                </a:solidFill>
              </a:rPr>
              <a:t>自定义事务管理</a:t>
            </a:r>
            <a:endParaRPr lang="zh-CN" altLang="en-US" dirty="0"/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7743" y="798286"/>
            <a:ext cx="6141139" cy="3018972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87743" y="3846285"/>
            <a:ext cx="6141139" cy="2888345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9926" y="4318000"/>
            <a:ext cx="4946209" cy="2416630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cxnSp>
        <p:nvCxnSpPr>
          <p:cNvPr id="22" name="直接箭头连接符 21"/>
          <p:cNvCxnSpPr/>
          <p:nvPr/>
        </p:nvCxnSpPr>
        <p:spPr>
          <a:xfrm flipV="1">
            <a:off x="2293131" y="1104900"/>
            <a:ext cx="1397579" cy="290820"/>
          </a:xfrm>
          <a:prstGeom prst="straightConnector1">
            <a:avLst/>
          </a:prstGeom>
          <a:ln w="50800">
            <a:solidFill>
              <a:srgbClr val="00B050">
                <a:alpha val="65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3690711" y="942124"/>
            <a:ext cx="1300324" cy="230832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900" dirty="0" smtClean="0">
                <a:solidFill>
                  <a:schemeClr val="bg1"/>
                </a:solidFill>
              </a:rPr>
              <a:t>自定义事务配置注解</a:t>
            </a:r>
            <a:endParaRPr lang="zh-CN" altLang="en-US" sz="900" dirty="0">
              <a:solidFill>
                <a:schemeClr val="bg1"/>
              </a:solidFill>
            </a:endParaRPr>
          </a:p>
        </p:txBody>
      </p:sp>
      <p:cxnSp>
        <p:nvCxnSpPr>
          <p:cNvPr id="29" name="直接箭头连接符 28"/>
          <p:cNvCxnSpPr/>
          <p:nvPr/>
        </p:nvCxnSpPr>
        <p:spPr>
          <a:xfrm flipV="1">
            <a:off x="1315451" y="988754"/>
            <a:ext cx="532399" cy="127345"/>
          </a:xfrm>
          <a:prstGeom prst="straightConnector1">
            <a:avLst/>
          </a:prstGeom>
          <a:ln w="50800">
            <a:solidFill>
              <a:srgbClr val="00B050">
                <a:alpha val="65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/>
          <p:cNvSpPr txBox="1"/>
          <p:nvPr/>
        </p:nvSpPr>
        <p:spPr>
          <a:xfrm>
            <a:off x="1834023" y="843290"/>
            <a:ext cx="1276570" cy="230832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900" dirty="0" smtClean="0">
                <a:solidFill>
                  <a:schemeClr val="bg1"/>
                </a:solidFill>
              </a:rPr>
              <a:t>启动</a:t>
            </a:r>
            <a:r>
              <a:rPr lang="en-US" altLang="zh-CN" sz="900" dirty="0" err="1" smtClean="0">
                <a:solidFill>
                  <a:schemeClr val="bg1"/>
                </a:solidFill>
              </a:rPr>
              <a:t>AspectJ</a:t>
            </a:r>
            <a:r>
              <a:rPr lang="zh-CN" altLang="en-US" sz="900" dirty="0" smtClean="0">
                <a:solidFill>
                  <a:schemeClr val="bg1"/>
                </a:solidFill>
              </a:rPr>
              <a:t>自动代理</a:t>
            </a:r>
            <a:endParaRPr lang="zh-CN" altLang="en-US" sz="900" dirty="0">
              <a:solidFill>
                <a:schemeClr val="bg1"/>
              </a:solidFill>
            </a:endParaRPr>
          </a:p>
        </p:txBody>
      </p:sp>
      <p:cxnSp>
        <p:nvCxnSpPr>
          <p:cNvPr id="32" name="直接箭头连接符 31"/>
          <p:cNvCxnSpPr/>
          <p:nvPr/>
        </p:nvCxnSpPr>
        <p:spPr>
          <a:xfrm>
            <a:off x="2678373" y="2271742"/>
            <a:ext cx="716203" cy="203478"/>
          </a:xfrm>
          <a:prstGeom prst="straightConnector1">
            <a:avLst/>
          </a:prstGeom>
          <a:ln w="50800">
            <a:solidFill>
              <a:srgbClr val="00B050">
                <a:alpha val="65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33"/>
          <p:cNvSpPr txBox="1"/>
          <p:nvPr/>
        </p:nvSpPr>
        <p:spPr>
          <a:xfrm>
            <a:off x="3359545" y="2297588"/>
            <a:ext cx="1685568" cy="507831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900" dirty="0" smtClean="0">
                <a:solidFill>
                  <a:schemeClr val="bg1"/>
                </a:solidFill>
              </a:rPr>
              <a:t>配置业务方法对应的事务属性，包括：隔离级别、传播方式、是否只读事务、回滚规则。</a:t>
            </a:r>
            <a:endParaRPr lang="zh-CN" altLang="en-US" sz="900" dirty="0">
              <a:solidFill>
                <a:schemeClr val="bg1"/>
              </a:solidFill>
            </a:endParaRPr>
          </a:p>
        </p:txBody>
      </p:sp>
      <p:cxnSp>
        <p:nvCxnSpPr>
          <p:cNvPr id="37" name="直接箭头连接符 36"/>
          <p:cNvCxnSpPr/>
          <p:nvPr/>
        </p:nvCxnSpPr>
        <p:spPr>
          <a:xfrm>
            <a:off x="7917546" y="988754"/>
            <a:ext cx="1771650" cy="127345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本框 39"/>
          <p:cNvSpPr txBox="1"/>
          <p:nvPr/>
        </p:nvSpPr>
        <p:spPr>
          <a:xfrm>
            <a:off x="9713688" y="1024442"/>
            <a:ext cx="1905454" cy="507831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900" dirty="0" smtClean="0">
                <a:solidFill>
                  <a:schemeClr val="bg1"/>
                </a:solidFill>
              </a:rPr>
              <a:t>仿</a:t>
            </a:r>
            <a:r>
              <a:rPr lang="en-US" altLang="zh-CN" sz="900" dirty="0" err="1" smtClean="0">
                <a:solidFill>
                  <a:schemeClr val="bg1"/>
                </a:solidFill>
              </a:rPr>
              <a:t>ProxyTransactionManagement</a:t>
            </a:r>
            <a:endParaRPr lang="en-US" altLang="zh-CN" sz="900" dirty="0" smtClean="0">
              <a:solidFill>
                <a:schemeClr val="bg1"/>
              </a:solidFill>
            </a:endParaRPr>
          </a:p>
          <a:p>
            <a:pPr>
              <a:defRPr/>
            </a:pPr>
            <a:r>
              <a:rPr lang="en-US" altLang="zh-CN" sz="900" dirty="0" smtClean="0">
                <a:solidFill>
                  <a:schemeClr val="bg1"/>
                </a:solidFill>
              </a:rPr>
              <a:t>Configuration</a:t>
            </a:r>
            <a:r>
              <a:rPr lang="zh-CN" altLang="en-US" sz="900" dirty="0" smtClean="0">
                <a:solidFill>
                  <a:schemeClr val="bg1"/>
                </a:solidFill>
              </a:rPr>
              <a:t>自定义事务管理配置，包括：事务切面、事务通知。</a:t>
            </a:r>
            <a:endParaRPr lang="zh-CN" altLang="en-US" sz="900" dirty="0">
              <a:solidFill>
                <a:schemeClr val="bg1"/>
              </a:solidFill>
            </a:endParaRPr>
          </a:p>
        </p:txBody>
      </p:sp>
      <p:cxnSp>
        <p:nvCxnSpPr>
          <p:cNvPr id="41" name="直接箭头连接符 40"/>
          <p:cNvCxnSpPr/>
          <p:nvPr/>
        </p:nvCxnSpPr>
        <p:spPr>
          <a:xfrm flipV="1">
            <a:off x="2666772" y="4485012"/>
            <a:ext cx="576146" cy="164980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文本框 42"/>
          <p:cNvSpPr txBox="1"/>
          <p:nvPr/>
        </p:nvSpPr>
        <p:spPr>
          <a:xfrm>
            <a:off x="3242918" y="4394672"/>
            <a:ext cx="675032" cy="230832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900" dirty="0" smtClean="0">
                <a:solidFill>
                  <a:schemeClr val="bg1"/>
                </a:solidFill>
              </a:rPr>
              <a:t>事务通知</a:t>
            </a:r>
            <a:endParaRPr lang="zh-CN" altLang="en-US" sz="900" dirty="0">
              <a:solidFill>
                <a:schemeClr val="bg1"/>
              </a:solidFill>
            </a:endParaRPr>
          </a:p>
        </p:txBody>
      </p:sp>
      <p:cxnSp>
        <p:nvCxnSpPr>
          <p:cNvPr id="44" name="直接箭头连接符 43"/>
          <p:cNvCxnSpPr/>
          <p:nvPr/>
        </p:nvCxnSpPr>
        <p:spPr>
          <a:xfrm flipV="1">
            <a:off x="7629473" y="2417566"/>
            <a:ext cx="576146" cy="164980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文本框 44"/>
          <p:cNvSpPr txBox="1"/>
          <p:nvPr/>
        </p:nvSpPr>
        <p:spPr>
          <a:xfrm>
            <a:off x="8180219" y="2285481"/>
            <a:ext cx="675032" cy="230832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900" dirty="0" smtClean="0">
                <a:solidFill>
                  <a:schemeClr val="bg1"/>
                </a:solidFill>
              </a:rPr>
              <a:t>事务</a:t>
            </a:r>
            <a:r>
              <a:rPr lang="zh-CN" altLang="en-US" sz="900" dirty="0">
                <a:solidFill>
                  <a:schemeClr val="bg1"/>
                </a:solidFill>
              </a:rPr>
              <a:t>属性</a:t>
            </a:r>
          </a:p>
        </p:txBody>
      </p:sp>
      <p:cxnSp>
        <p:nvCxnSpPr>
          <p:cNvPr id="46" name="直接箭头连接符 45"/>
          <p:cNvCxnSpPr/>
          <p:nvPr/>
        </p:nvCxnSpPr>
        <p:spPr>
          <a:xfrm>
            <a:off x="605456" y="1386756"/>
            <a:ext cx="387350" cy="4315544"/>
          </a:xfrm>
          <a:prstGeom prst="straightConnector1">
            <a:avLst/>
          </a:prstGeom>
          <a:ln w="50800">
            <a:solidFill>
              <a:srgbClr val="FFC000">
                <a:alpha val="60000"/>
              </a:srgb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文本框 47"/>
          <p:cNvSpPr txBox="1"/>
          <p:nvPr/>
        </p:nvSpPr>
        <p:spPr>
          <a:xfrm>
            <a:off x="906618" y="4040608"/>
            <a:ext cx="675032" cy="230832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900" dirty="0" smtClean="0">
                <a:solidFill>
                  <a:schemeClr val="bg1"/>
                </a:solidFill>
              </a:rPr>
              <a:t>触发调用</a:t>
            </a:r>
            <a:endParaRPr lang="zh-CN" altLang="en-US" sz="900" dirty="0">
              <a:solidFill>
                <a:schemeClr val="bg1"/>
              </a:solidFill>
            </a:endParaRPr>
          </a:p>
        </p:txBody>
      </p:sp>
      <p:cxnSp>
        <p:nvCxnSpPr>
          <p:cNvPr id="49" name="直接箭头连接符 48"/>
          <p:cNvCxnSpPr/>
          <p:nvPr/>
        </p:nvCxnSpPr>
        <p:spPr>
          <a:xfrm flipV="1">
            <a:off x="2666772" y="5702300"/>
            <a:ext cx="576146" cy="164980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文本框 49"/>
          <p:cNvSpPr txBox="1"/>
          <p:nvPr/>
        </p:nvSpPr>
        <p:spPr>
          <a:xfrm>
            <a:off x="3242918" y="5272399"/>
            <a:ext cx="1811404" cy="507831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900" dirty="0" smtClean="0">
                <a:solidFill>
                  <a:schemeClr val="bg1"/>
                </a:solidFill>
              </a:rPr>
              <a:t>获取配置的</a:t>
            </a:r>
            <a:r>
              <a:rPr lang="en-US" altLang="zh-CN" sz="900" dirty="0" err="1">
                <a:solidFill>
                  <a:schemeClr val="bg1"/>
                </a:solidFill>
              </a:rPr>
              <a:t>CustomTransactionManagementConfiguration</a:t>
            </a:r>
            <a:r>
              <a:rPr lang="zh-CN" altLang="en-US" sz="900" dirty="0">
                <a:solidFill>
                  <a:schemeClr val="bg1"/>
                </a:solidFill>
              </a:rPr>
              <a:t>注解信息</a:t>
            </a:r>
          </a:p>
        </p:txBody>
      </p:sp>
      <p:cxnSp>
        <p:nvCxnSpPr>
          <p:cNvPr id="51" name="直接箭头连接符 50"/>
          <p:cNvCxnSpPr/>
          <p:nvPr/>
        </p:nvCxnSpPr>
        <p:spPr>
          <a:xfrm>
            <a:off x="2954845" y="1584008"/>
            <a:ext cx="2820029" cy="280499"/>
          </a:xfrm>
          <a:prstGeom prst="straightConnector1">
            <a:avLst/>
          </a:prstGeom>
          <a:ln w="50800">
            <a:solidFill>
              <a:srgbClr val="FFC000">
                <a:alpha val="60000"/>
              </a:srgb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箭头连接符 54"/>
          <p:cNvCxnSpPr/>
          <p:nvPr/>
        </p:nvCxnSpPr>
        <p:spPr>
          <a:xfrm>
            <a:off x="8803371" y="1901371"/>
            <a:ext cx="638175" cy="0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文本框 56"/>
          <p:cNvSpPr txBox="1"/>
          <p:nvPr/>
        </p:nvSpPr>
        <p:spPr>
          <a:xfrm>
            <a:off x="9441545" y="1762879"/>
            <a:ext cx="1938694" cy="369332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900" dirty="0" smtClean="0">
                <a:solidFill>
                  <a:schemeClr val="bg1"/>
                </a:solidFill>
              </a:rPr>
              <a:t>获取</a:t>
            </a:r>
            <a:r>
              <a:rPr lang="en-US" altLang="zh-CN" sz="900" dirty="0" err="1" smtClean="0">
                <a:solidFill>
                  <a:schemeClr val="bg1"/>
                </a:solidFill>
              </a:rPr>
              <a:t>AspectJ</a:t>
            </a:r>
            <a:r>
              <a:rPr lang="zh-CN" altLang="en-US" sz="900" dirty="0" smtClean="0">
                <a:solidFill>
                  <a:schemeClr val="bg1"/>
                </a:solidFill>
              </a:rPr>
              <a:t>的切入点</a:t>
            </a:r>
            <a:r>
              <a:rPr lang="en-US" altLang="zh-CN" sz="900" dirty="0" smtClean="0">
                <a:solidFill>
                  <a:schemeClr val="bg1"/>
                </a:solidFill>
              </a:rPr>
              <a:t>(</a:t>
            </a:r>
            <a:r>
              <a:rPr lang="en-US" altLang="zh-CN" sz="900" dirty="0" err="1">
                <a:solidFill>
                  <a:schemeClr val="bg1"/>
                </a:solidFill>
              </a:rPr>
              <a:t>Pointcut</a:t>
            </a:r>
            <a:r>
              <a:rPr lang="en-US" altLang="zh-CN" sz="900" dirty="0">
                <a:solidFill>
                  <a:schemeClr val="bg1"/>
                </a:solidFill>
              </a:rPr>
              <a:t>)</a:t>
            </a:r>
            <a:r>
              <a:rPr lang="zh-CN" altLang="en-US" sz="900" dirty="0">
                <a:solidFill>
                  <a:schemeClr val="bg1"/>
                </a:solidFill>
              </a:rPr>
              <a:t>表达式</a:t>
            </a:r>
          </a:p>
        </p:txBody>
      </p:sp>
      <p:cxnSp>
        <p:nvCxnSpPr>
          <p:cNvPr id="58" name="直接箭头连接符 57"/>
          <p:cNvCxnSpPr/>
          <p:nvPr/>
        </p:nvCxnSpPr>
        <p:spPr>
          <a:xfrm flipV="1">
            <a:off x="7917546" y="1278357"/>
            <a:ext cx="885825" cy="53613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文本框 59"/>
          <p:cNvSpPr txBox="1"/>
          <p:nvPr/>
        </p:nvSpPr>
        <p:spPr>
          <a:xfrm>
            <a:off x="8821406" y="1208657"/>
            <a:ext cx="675032" cy="230832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900" dirty="0" smtClean="0">
                <a:solidFill>
                  <a:schemeClr val="bg1"/>
                </a:solidFill>
              </a:rPr>
              <a:t>事务切面</a:t>
            </a:r>
            <a:endParaRPr lang="zh-CN" altLang="en-US" sz="900" dirty="0">
              <a:solidFill>
                <a:schemeClr val="bg1"/>
              </a:solidFill>
            </a:endParaRPr>
          </a:p>
        </p:txBody>
      </p:sp>
      <p:cxnSp>
        <p:nvCxnSpPr>
          <p:cNvPr id="63" name="直接箭头连接符 62"/>
          <p:cNvCxnSpPr/>
          <p:nvPr/>
        </p:nvCxnSpPr>
        <p:spPr>
          <a:xfrm>
            <a:off x="4001840" y="1819851"/>
            <a:ext cx="3310403" cy="1418649"/>
          </a:xfrm>
          <a:prstGeom prst="straightConnector1">
            <a:avLst/>
          </a:prstGeom>
          <a:ln w="50800">
            <a:solidFill>
              <a:srgbClr val="FFC000">
                <a:alpha val="60000"/>
              </a:srgb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箭头连接符 68"/>
          <p:cNvCxnSpPr/>
          <p:nvPr/>
        </p:nvCxnSpPr>
        <p:spPr>
          <a:xfrm>
            <a:off x="9782175" y="3305175"/>
            <a:ext cx="1338952" cy="104775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文本框 70"/>
          <p:cNvSpPr txBox="1"/>
          <p:nvPr/>
        </p:nvSpPr>
        <p:spPr>
          <a:xfrm>
            <a:off x="11121127" y="3225284"/>
            <a:ext cx="996030" cy="369332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900" dirty="0" smtClean="0">
                <a:solidFill>
                  <a:schemeClr val="bg1"/>
                </a:solidFill>
              </a:rPr>
              <a:t>获取不同匹配方法的事务配置</a:t>
            </a:r>
            <a:endParaRPr lang="zh-CN" altLang="en-US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9889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121" y="1039429"/>
            <a:ext cx="4736602" cy="2472114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1028" name="Picture 4" descr="C:\Users\denny\AppData\Local\Temp\SNAGHTML1ae744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5072" y="4287028"/>
            <a:ext cx="5866813" cy="1203439"/>
          </a:xfrm>
          <a:prstGeom prst="rect">
            <a:avLst/>
          </a:prstGeom>
          <a:noFill/>
          <a:effectLst>
            <a:glow rad="63500">
              <a:schemeClr val="accent2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标题 2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 smtClean="0">
                <a:solidFill>
                  <a:schemeClr val="tx2"/>
                </a:solidFill>
              </a:rPr>
              <a:t>自定义事务管理</a:t>
            </a:r>
            <a:endParaRPr lang="zh-CN" altLang="en-US" dirty="0">
              <a:ea typeface="+mn-ea"/>
              <a:cs typeface="+mn-ea"/>
            </a:endParaRPr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1562" y="1039429"/>
            <a:ext cx="5679695" cy="2658086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cxnSp>
        <p:nvCxnSpPr>
          <p:cNvPr id="27" name="直接箭头连接符 26"/>
          <p:cNvCxnSpPr/>
          <p:nvPr/>
        </p:nvCxnSpPr>
        <p:spPr>
          <a:xfrm>
            <a:off x="3517900" y="1239126"/>
            <a:ext cx="2493662" cy="805574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/>
          <p:cNvSpPr txBox="1"/>
          <p:nvPr/>
        </p:nvSpPr>
        <p:spPr>
          <a:xfrm>
            <a:off x="3094444" y="1521023"/>
            <a:ext cx="1090839" cy="230832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900" dirty="0" smtClean="0">
                <a:solidFill>
                  <a:schemeClr val="bg1"/>
                </a:solidFill>
              </a:rPr>
              <a:t>导入</a:t>
            </a:r>
            <a:r>
              <a:rPr lang="en-US" altLang="zh-CN" sz="900" dirty="0" smtClean="0">
                <a:solidFill>
                  <a:schemeClr val="bg1"/>
                </a:solidFill>
              </a:rPr>
              <a:t>Spring</a:t>
            </a:r>
            <a:r>
              <a:rPr lang="zh-CN" altLang="en-US" sz="900" dirty="0" smtClean="0">
                <a:solidFill>
                  <a:schemeClr val="bg1"/>
                </a:solidFill>
              </a:rPr>
              <a:t>配置类</a:t>
            </a:r>
            <a:endParaRPr lang="zh-CN" altLang="en-US" sz="900" dirty="0">
              <a:solidFill>
                <a:schemeClr val="bg1"/>
              </a:solidFill>
            </a:endParaRPr>
          </a:p>
        </p:txBody>
      </p:sp>
      <p:cxnSp>
        <p:nvCxnSpPr>
          <p:cNvPr id="34" name="直接箭头连接符 33"/>
          <p:cNvCxnSpPr/>
          <p:nvPr/>
        </p:nvCxnSpPr>
        <p:spPr>
          <a:xfrm flipV="1">
            <a:off x="7262457" y="975799"/>
            <a:ext cx="1056043" cy="185135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本框 36"/>
          <p:cNvSpPr txBox="1"/>
          <p:nvPr/>
        </p:nvSpPr>
        <p:spPr>
          <a:xfrm>
            <a:off x="8318500" y="860383"/>
            <a:ext cx="2133600" cy="230832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900" dirty="0" smtClean="0">
                <a:solidFill>
                  <a:schemeClr val="bg1"/>
                </a:solidFill>
              </a:rPr>
              <a:t>事务信息配置，仿事务</a:t>
            </a:r>
            <a:r>
              <a:rPr lang="en-US" altLang="zh-CN" sz="900" dirty="0" smtClean="0">
                <a:solidFill>
                  <a:schemeClr val="bg1"/>
                </a:solidFill>
              </a:rPr>
              <a:t>XML</a:t>
            </a:r>
            <a:r>
              <a:rPr lang="zh-CN" altLang="en-US" sz="900" dirty="0" smtClean="0">
                <a:solidFill>
                  <a:schemeClr val="bg1"/>
                </a:solidFill>
              </a:rPr>
              <a:t>配置方式</a:t>
            </a:r>
            <a:endParaRPr lang="zh-CN" altLang="en-US" sz="900" dirty="0">
              <a:solidFill>
                <a:schemeClr val="bg1"/>
              </a:solidFill>
            </a:endParaRPr>
          </a:p>
        </p:txBody>
      </p:sp>
      <p:pic>
        <p:nvPicPr>
          <p:cNvPr id="41" name="图片 4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329" y="4287028"/>
            <a:ext cx="5834233" cy="1203439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cxnSp>
        <p:nvCxnSpPr>
          <p:cNvPr id="42" name="直接箭头连接符 41"/>
          <p:cNvCxnSpPr/>
          <p:nvPr/>
        </p:nvCxnSpPr>
        <p:spPr>
          <a:xfrm flipV="1">
            <a:off x="4495800" y="4211156"/>
            <a:ext cx="424922" cy="230243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文本框 43"/>
          <p:cNvSpPr txBox="1"/>
          <p:nvPr/>
        </p:nvSpPr>
        <p:spPr>
          <a:xfrm>
            <a:off x="4920722" y="4047192"/>
            <a:ext cx="1090839" cy="369332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900" dirty="0" smtClean="0">
                <a:solidFill>
                  <a:schemeClr val="bg1"/>
                </a:solidFill>
              </a:rPr>
              <a:t>事务相关配置加载成功</a:t>
            </a:r>
            <a:endParaRPr lang="zh-CN" altLang="en-US" sz="900" dirty="0">
              <a:solidFill>
                <a:schemeClr val="bg1"/>
              </a:solidFill>
            </a:endParaRPr>
          </a:p>
        </p:txBody>
      </p:sp>
      <p:cxnSp>
        <p:nvCxnSpPr>
          <p:cNvPr id="51" name="直接箭头连接符 50"/>
          <p:cNvCxnSpPr/>
          <p:nvPr/>
        </p:nvCxnSpPr>
        <p:spPr>
          <a:xfrm flipV="1">
            <a:off x="8458200" y="4109062"/>
            <a:ext cx="470696" cy="174805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矩形 51"/>
          <p:cNvSpPr/>
          <p:nvPr/>
        </p:nvSpPr>
        <p:spPr>
          <a:xfrm>
            <a:off x="6099456" y="4298485"/>
            <a:ext cx="5768842" cy="110522"/>
          </a:xfrm>
          <a:prstGeom prst="rect">
            <a:avLst/>
          </a:prstGeom>
          <a:solidFill>
            <a:schemeClr val="bg1">
              <a:alpha val="0"/>
            </a:schemeClr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53" name="文本框 52"/>
          <p:cNvSpPr txBox="1"/>
          <p:nvPr/>
        </p:nvSpPr>
        <p:spPr>
          <a:xfrm>
            <a:off x="8928896" y="3991387"/>
            <a:ext cx="1615279" cy="230832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900" dirty="0" smtClean="0">
                <a:solidFill>
                  <a:schemeClr val="bg1"/>
                </a:solidFill>
              </a:rPr>
              <a:t>开启事务，与事务配置一致</a:t>
            </a:r>
            <a:endParaRPr lang="zh-CN" altLang="en-US" sz="900" dirty="0">
              <a:solidFill>
                <a:schemeClr val="bg1"/>
              </a:solidFill>
            </a:endParaRPr>
          </a:p>
        </p:txBody>
      </p:sp>
      <p:cxnSp>
        <p:nvCxnSpPr>
          <p:cNvPr id="54" name="直接箭头连接符 53"/>
          <p:cNvCxnSpPr/>
          <p:nvPr/>
        </p:nvCxnSpPr>
        <p:spPr>
          <a:xfrm flipV="1">
            <a:off x="9172839" y="5593227"/>
            <a:ext cx="424922" cy="230243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文本框 54"/>
          <p:cNvSpPr txBox="1"/>
          <p:nvPr/>
        </p:nvSpPr>
        <p:spPr>
          <a:xfrm>
            <a:off x="9597761" y="5501924"/>
            <a:ext cx="1615279" cy="230832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900" dirty="0" smtClean="0">
                <a:solidFill>
                  <a:schemeClr val="bg1"/>
                </a:solidFill>
              </a:rPr>
              <a:t>开启事务，与事务配置一致</a:t>
            </a:r>
            <a:endParaRPr lang="zh-CN" altLang="en-US" sz="900" dirty="0">
              <a:solidFill>
                <a:schemeClr val="bg1"/>
              </a:solidFill>
            </a:endParaRPr>
          </a:p>
        </p:txBody>
      </p:sp>
      <p:pic>
        <p:nvPicPr>
          <p:cNvPr id="1026" name="Picture 2" descr="C:\Users\denny\AppData\Local\Temp\SNAGHTML1add9d3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328" y="5969552"/>
            <a:ext cx="5834233" cy="700382"/>
          </a:xfrm>
          <a:prstGeom prst="rect">
            <a:avLst/>
          </a:prstGeom>
          <a:noFill/>
          <a:effectLst>
            <a:glow rad="63500">
              <a:schemeClr val="accent2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denny\AppData\Local\Temp\SNAGHTML1af6d4b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5072" y="5847756"/>
            <a:ext cx="5866813" cy="853191"/>
          </a:xfrm>
          <a:prstGeom prst="rect">
            <a:avLst/>
          </a:prstGeom>
          <a:noFill/>
          <a:effectLst>
            <a:glow rad="63500">
              <a:schemeClr val="accent2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0" name="矩形 59"/>
          <p:cNvSpPr/>
          <p:nvPr/>
        </p:nvSpPr>
        <p:spPr>
          <a:xfrm>
            <a:off x="6165072" y="5823263"/>
            <a:ext cx="5768842" cy="110522"/>
          </a:xfrm>
          <a:prstGeom prst="rect">
            <a:avLst/>
          </a:prstGeom>
          <a:solidFill>
            <a:schemeClr val="bg1">
              <a:alpha val="0"/>
            </a:schemeClr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/>
          </a:p>
        </p:txBody>
      </p:sp>
      <p:cxnSp>
        <p:nvCxnSpPr>
          <p:cNvPr id="61" name="直接箭头连接符 60"/>
          <p:cNvCxnSpPr/>
          <p:nvPr/>
        </p:nvCxnSpPr>
        <p:spPr>
          <a:xfrm flipV="1">
            <a:off x="2545080" y="5703542"/>
            <a:ext cx="424922" cy="230243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文本框 61"/>
          <p:cNvSpPr txBox="1"/>
          <p:nvPr/>
        </p:nvSpPr>
        <p:spPr>
          <a:xfrm>
            <a:off x="2970001" y="5531123"/>
            <a:ext cx="1579791" cy="369332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900" dirty="0">
                <a:solidFill>
                  <a:schemeClr val="bg1"/>
                </a:solidFill>
              </a:rPr>
              <a:t>未开启事务，</a:t>
            </a:r>
            <a:r>
              <a:rPr lang="zh-CN" altLang="en-US" sz="900" dirty="0" smtClean="0">
                <a:solidFill>
                  <a:schemeClr val="bg1"/>
                </a:solidFill>
              </a:rPr>
              <a:t>与事务配置</a:t>
            </a:r>
            <a:r>
              <a:rPr lang="en-US" altLang="zh-CN" sz="900" dirty="0">
                <a:solidFill>
                  <a:schemeClr val="bg1"/>
                </a:solidFill>
              </a:rPr>
              <a:t>(</a:t>
            </a:r>
            <a:r>
              <a:rPr lang="en-US" altLang="zh-CN" sz="900" dirty="0" smtClean="0">
                <a:solidFill>
                  <a:schemeClr val="bg1"/>
                </a:solidFill>
              </a:rPr>
              <a:t>SUPPORTS</a:t>
            </a:r>
            <a:r>
              <a:rPr lang="zh-CN" altLang="en-US" sz="900" dirty="0" smtClean="0">
                <a:solidFill>
                  <a:schemeClr val="bg1"/>
                </a:solidFill>
              </a:rPr>
              <a:t>传播方式</a:t>
            </a:r>
            <a:r>
              <a:rPr lang="en-US" altLang="zh-CN" sz="900" dirty="0" smtClean="0">
                <a:solidFill>
                  <a:schemeClr val="bg1"/>
                </a:solidFill>
              </a:rPr>
              <a:t>)</a:t>
            </a:r>
            <a:r>
              <a:rPr lang="zh-CN" altLang="en-US" sz="900" dirty="0">
                <a:solidFill>
                  <a:schemeClr val="bg1"/>
                </a:solidFill>
              </a:rPr>
              <a:t>一致</a:t>
            </a:r>
          </a:p>
        </p:txBody>
      </p:sp>
      <p:sp>
        <p:nvSpPr>
          <p:cNvPr id="63" name="矩形 62"/>
          <p:cNvSpPr/>
          <p:nvPr/>
        </p:nvSpPr>
        <p:spPr>
          <a:xfrm>
            <a:off x="133514" y="3998686"/>
            <a:ext cx="11985455" cy="2745804"/>
          </a:xfrm>
          <a:prstGeom prst="rect">
            <a:avLst/>
          </a:prstGeom>
          <a:solidFill>
            <a:schemeClr val="bg1">
              <a:alpha val="0"/>
            </a:schemeClr>
          </a:solidFill>
          <a:ln w="25400">
            <a:solidFill>
              <a:schemeClr val="tx2">
                <a:alpha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66" name="文本框 65"/>
          <p:cNvSpPr txBox="1"/>
          <p:nvPr/>
        </p:nvSpPr>
        <p:spPr>
          <a:xfrm>
            <a:off x="1855639" y="3609960"/>
            <a:ext cx="1221360" cy="230832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900" dirty="0" smtClean="0">
                <a:solidFill>
                  <a:schemeClr val="bg1"/>
                </a:solidFill>
              </a:rPr>
              <a:t>单元测试执行日志</a:t>
            </a:r>
            <a:endParaRPr lang="zh-CN" altLang="en-US" sz="900" dirty="0">
              <a:solidFill>
                <a:schemeClr val="bg1"/>
              </a:solidFill>
            </a:endParaRPr>
          </a:p>
        </p:txBody>
      </p:sp>
      <p:cxnSp>
        <p:nvCxnSpPr>
          <p:cNvPr id="68" name="直接箭头连接符 67"/>
          <p:cNvCxnSpPr/>
          <p:nvPr/>
        </p:nvCxnSpPr>
        <p:spPr>
          <a:xfrm>
            <a:off x="1770743" y="3511543"/>
            <a:ext cx="9602" cy="535942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1834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800166" y="2468354"/>
            <a:ext cx="857886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6000" kern="1700" dirty="0" smtClean="0">
                <a:gradFill flip="none" rotWithShape="1">
                  <a:gsLst>
                    <a:gs pos="0">
                      <a:srgbClr val="0663A9">
                        <a:shade val="30000"/>
                        <a:satMod val="115000"/>
                      </a:srgbClr>
                    </a:gs>
                    <a:gs pos="50000">
                      <a:srgbClr val="0663A9">
                        <a:shade val="67500"/>
                        <a:satMod val="115000"/>
                      </a:srgbClr>
                    </a:gs>
                    <a:gs pos="100000">
                      <a:srgbClr val="0663A9">
                        <a:shade val="100000"/>
                        <a:satMod val="115000"/>
                      </a:srgbClr>
                    </a:gs>
                  </a:gsLst>
                  <a:lin ang="16200000" scaled="1"/>
                  <a:tileRect/>
                </a:gradFill>
                <a:latin typeface="造字工房-尚雅体" pitchFamily="2" charset="-122"/>
                <a:ea typeface="造字工房-尚雅体" pitchFamily="2" charset="-122"/>
                <a:sym typeface="微软雅黑" pitchFamily="34" charset="-122"/>
              </a:rPr>
              <a:t>感谢您的耐心观看</a:t>
            </a:r>
            <a:endParaRPr lang="zh-CN" altLang="en-US" sz="6000" kern="1700" dirty="0">
              <a:gradFill flip="none" rotWithShape="1">
                <a:gsLst>
                  <a:gs pos="0">
                    <a:srgbClr val="0663A9">
                      <a:shade val="30000"/>
                      <a:satMod val="115000"/>
                    </a:srgbClr>
                  </a:gs>
                  <a:gs pos="50000">
                    <a:srgbClr val="0663A9">
                      <a:shade val="67500"/>
                      <a:satMod val="115000"/>
                    </a:srgbClr>
                  </a:gs>
                  <a:gs pos="100000">
                    <a:srgbClr val="0663A9">
                      <a:shade val="100000"/>
                      <a:satMod val="115000"/>
                    </a:srgbClr>
                  </a:gs>
                </a:gsLst>
                <a:lin ang="16200000" scaled="1"/>
                <a:tileRect/>
              </a:gradFill>
              <a:latin typeface="造字工房-尚雅体" pitchFamily="2" charset="-122"/>
              <a:ea typeface="造字工房-尚雅体" pitchFamily="2" charset="-122"/>
              <a:sym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61699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546338" y="2261511"/>
            <a:ext cx="520206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b="1" dirty="0" smtClean="0">
                <a:solidFill>
                  <a:schemeClr val="tx2"/>
                </a:solidFill>
              </a:rPr>
              <a:t>Spring</a:t>
            </a:r>
            <a:r>
              <a:rPr lang="zh-CN" altLang="en-US" sz="4400" b="1" dirty="0" smtClean="0">
                <a:solidFill>
                  <a:schemeClr val="tx2"/>
                </a:solidFill>
              </a:rPr>
              <a:t>整合</a:t>
            </a:r>
            <a:r>
              <a:rPr lang="en-US" altLang="zh-CN" sz="4400" b="1" dirty="0" err="1" smtClean="0">
                <a:solidFill>
                  <a:schemeClr val="tx2"/>
                </a:solidFill>
              </a:rPr>
              <a:t>Mybatis</a:t>
            </a:r>
            <a:endParaRPr lang="zh-CN" altLang="en-US" sz="4400" b="1" dirty="0">
              <a:solidFill>
                <a:schemeClr val="tx2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546337" y="3090283"/>
            <a:ext cx="520206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作业一：使用注解事务、</a:t>
            </a:r>
            <a:r>
              <a:rPr lang="en-US" altLang="zh-CN" sz="1400" dirty="0" err="1" smtClean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Mybatis</a:t>
            </a: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及</a:t>
            </a:r>
            <a:r>
              <a:rPr lang="en-US" altLang="zh-CN" sz="14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JDBC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原生访问数据库结合的例子，要求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JDBC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参与到已有事务中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1293337" y="3048409"/>
            <a:ext cx="646217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-19506" y="2298985"/>
            <a:ext cx="1441420" cy="14465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8800" dirty="0">
                <a:solidFill>
                  <a:schemeClr val="bg1"/>
                </a:solidFill>
                <a:cs typeface="+mn-ea"/>
                <a:sym typeface="+mn-lt"/>
              </a:rPr>
              <a:t>01</a:t>
            </a:r>
            <a:endParaRPr lang="zh-CN" altLang="en-US" sz="88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7" name="等腰三角形 6"/>
          <p:cNvSpPr/>
          <p:nvPr/>
        </p:nvSpPr>
        <p:spPr>
          <a:xfrm rot="2651885">
            <a:off x="7209071" y="1928470"/>
            <a:ext cx="532961" cy="459449"/>
          </a:xfrm>
          <a:prstGeom prst="triangle">
            <a:avLst/>
          </a:prstGeom>
          <a:solidFill>
            <a:srgbClr val="0663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等腰三角形 7"/>
          <p:cNvSpPr/>
          <p:nvPr/>
        </p:nvSpPr>
        <p:spPr>
          <a:xfrm rot="18266401">
            <a:off x="6796702" y="2311985"/>
            <a:ext cx="349346" cy="301160"/>
          </a:xfrm>
          <a:prstGeom prst="triangle">
            <a:avLst/>
          </a:prstGeom>
          <a:solidFill>
            <a:srgbClr val="0663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1770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500"/>
                            </p:stCondLst>
                            <p:childTnLst>
                              <p:par>
                                <p:cTn id="3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5" grpId="0" animBg="1"/>
      <p:bldP spid="7" grpId="0" animBg="1"/>
      <p:bldP spid="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Spring</a:t>
            </a:r>
            <a:r>
              <a:rPr lang="zh-CN" altLang="en-US" dirty="0" smtClean="0"/>
              <a:t>整合</a:t>
            </a:r>
            <a:r>
              <a:rPr lang="en-US" altLang="zh-CN" dirty="0" err="1" smtClean="0"/>
              <a:t>Mybatis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613" y="796889"/>
            <a:ext cx="5502668" cy="4759849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9108" y="796889"/>
            <a:ext cx="5920341" cy="3029524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9108" y="3983364"/>
            <a:ext cx="5920341" cy="2628451"/>
          </a:xfrm>
          <a:prstGeom prst="rect">
            <a:avLst/>
          </a:prstGeom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</p:pic>
      <p:sp>
        <p:nvSpPr>
          <p:cNvPr id="26" name="矩形 25"/>
          <p:cNvSpPr/>
          <p:nvPr/>
        </p:nvSpPr>
        <p:spPr>
          <a:xfrm>
            <a:off x="5946042" y="682139"/>
            <a:ext cx="6124038" cy="6042217"/>
          </a:xfrm>
          <a:prstGeom prst="rect">
            <a:avLst/>
          </a:prstGeom>
          <a:solidFill>
            <a:schemeClr val="bg1">
              <a:alpha val="0"/>
            </a:schemeClr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/>
          </a:p>
        </p:txBody>
      </p:sp>
      <p:cxnSp>
        <p:nvCxnSpPr>
          <p:cNvPr id="27" name="直接箭头连接符 26"/>
          <p:cNvCxnSpPr/>
          <p:nvPr/>
        </p:nvCxnSpPr>
        <p:spPr>
          <a:xfrm flipV="1">
            <a:off x="2640941" y="2016455"/>
            <a:ext cx="516134" cy="371464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/>
          <p:cNvSpPr txBox="1"/>
          <p:nvPr/>
        </p:nvSpPr>
        <p:spPr>
          <a:xfrm>
            <a:off x="1575582" y="5969492"/>
            <a:ext cx="1900061" cy="769441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zh-CN" altLang="en-US" sz="1100" dirty="0">
                <a:solidFill>
                  <a:schemeClr val="bg1"/>
                </a:solidFill>
              </a:rPr>
              <a:t>自定义</a:t>
            </a:r>
            <a:r>
              <a:rPr lang="en-US" altLang="zh-CN" sz="1100" dirty="0" err="1" smtClean="0">
                <a:solidFill>
                  <a:schemeClr val="bg1"/>
                </a:solidFill>
              </a:rPr>
              <a:t>JdbcTempalte</a:t>
            </a:r>
            <a:r>
              <a:rPr lang="zh-CN" altLang="en-US" sz="1100" dirty="0" smtClean="0">
                <a:solidFill>
                  <a:schemeClr val="bg1"/>
                </a:solidFill>
              </a:rPr>
              <a:t>。采用</a:t>
            </a:r>
            <a:r>
              <a:rPr lang="en-US" altLang="zh-CN" sz="1100" dirty="0" smtClean="0">
                <a:solidFill>
                  <a:schemeClr val="bg1"/>
                </a:solidFill>
              </a:rPr>
              <a:t>Spring</a:t>
            </a:r>
            <a:r>
              <a:rPr lang="zh-CN" altLang="en-US" sz="1100" dirty="0" smtClean="0">
                <a:solidFill>
                  <a:schemeClr val="bg1"/>
                </a:solidFill>
              </a:rPr>
              <a:t>管理的事务性数据库连接；采用</a:t>
            </a:r>
            <a:r>
              <a:rPr lang="zh-CN" altLang="en-US" sz="1100" dirty="0">
                <a:solidFill>
                  <a:schemeClr val="bg1"/>
                </a:solidFill>
              </a:rPr>
              <a:t>原</a:t>
            </a:r>
            <a:r>
              <a:rPr lang="zh-CN" altLang="en-US" sz="1100" dirty="0" smtClean="0">
                <a:solidFill>
                  <a:schemeClr val="bg1"/>
                </a:solidFill>
              </a:rPr>
              <a:t>生</a:t>
            </a:r>
            <a:r>
              <a:rPr lang="en-US" altLang="zh-CN" sz="1100" dirty="0" smtClean="0">
                <a:solidFill>
                  <a:schemeClr val="bg1"/>
                </a:solidFill>
              </a:rPr>
              <a:t>JDBC</a:t>
            </a:r>
            <a:r>
              <a:rPr lang="zh-CN" altLang="en-US" sz="1100" dirty="0" smtClean="0">
                <a:solidFill>
                  <a:schemeClr val="bg1"/>
                </a:solidFill>
              </a:rPr>
              <a:t>操作数据</a:t>
            </a:r>
            <a:endParaRPr lang="zh-CN" altLang="en-US" sz="1100" dirty="0">
              <a:solidFill>
                <a:schemeClr val="bg1"/>
              </a:solidFill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3157075" y="1909368"/>
            <a:ext cx="917568" cy="26161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zh-CN" altLang="en-US" sz="1100" dirty="0" smtClean="0">
                <a:solidFill>
                  <a:schemeClr val="bg1"/>
                </a:solidFill>
              </a:rPr>
              <a:t>配置数据源</a:t>
            </a:r>
            <a:endParaRPr lang="zh-CN" altLang="en-US" sz="1100" dirty="0">
              <a:solidFill>
                <a:schemeClr val="bg1"/>
              </a:solidFill>
            </a:endParaRPr>
          </a:p>
        </p:txBody>
      </p:sp>
      <p:cxnSp>
        <p:nvCxnSpPr>
          <p:cNvPr id="31" name="直接箭头连接符 30"/>
          <p:cNvCxnSpPr/>
          <p:nvPr/>
        </p:nvCxnSpPr>
        <p:spPr>
          <a:xfrm flipV="1">
            <a:off x="2838812" y="3545058"/>
            <a:ext cx="636831" cy="360376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框 31"/>
          <p:cNvSpPr txBox="1"/>
          <p:nvPr/>
        </p:nvSpPr>
        <p:spPr>
          <a:xfrm>
            <a:off x="3475643" y="3416133"/>
            <a:ext cx="1237034" cy="26161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zh-CN" altLang="en-US" sz="1100" dirty="0" smtClean="0">
                <a:solidFill>
                  <a:schemeClr val="bg1"/>
                </a:solidFill>
              </a:rPr>
              <a:t>配置事务管理器</a:t>
            </a:r>
            <a:endParaRPr lang="zh-CN" altLang="en-US" sz="1100" dirty="0">
              <a:solidFill>
                <a:schemeClr val="bg1"/>
              </a:solidFill>
            </a:endParaRPr>
          </a:p>
        </p:txBody>
      </p:sp>
      <p:cxnSp>
        <p:nvCxnSpPr>
          <p:cNvPr id="34" name="直接箭头连接符 33"/>
          <p:cNvCxnSpPr/>
          <p:nvPr/>
        </p:nvCxnSpPr>
        <p:spPr>
          <a:xfrm flipV="1">
            <a:off x="2520396" y="4508694"/>
            <a:ext cx="636831" cy="360376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34"/>
          <p:cNvSpPr txBox="1"/>
          <p:nvPr/>
        </p:nvSpPr>
        <p:spPr>
          <a:xfrm>
            <a:off x="3157075" y="4393945"/>
            <a:ext cx="1766617" cy="26161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zh-CN" altLang="en-US" sz="1100" dirty="0" smtClean="0">
                <a:solidFill>
                  <a:schemeClr val="bg1"/>
                </a:solidFill>
              </a:rPr>
              <a:t>配置</a:t>
            </a:r>
            <a:r>
              <a:rPr lang="en-US" altLang="zh-CN" sz="1100" dirty="0" err="1" smtClean="0">
                <a:solidFill>
                  <a:schemeClr val="bg1"/>
                </a:solidFill>
              </a:rPr>
              <a:t>SqlSessionFactory</a:t>
            </a:r>
            <a:endParaRPr lang="zh-CN" altLang="en-US" sz="1100" dirty="0">
              <a:solidFill>
                <a:schemeClr val="bg1"/>
              </a:solidFill>
            </a:endParaRPr>
          </a:p>
        </p:txBody>
      </p:sp>
      <p:cxnSp>
        <p:nvCxnSpPr>
          <p:cNvPr id="36" name="直接箭头连接符 35"/>
          <p:cNvCxnSpPr/>
          <p:nvPr/>
        </p:nvCxnSpPr>
        <p:spPr>
          <a:xfrm flipV="1">
            <a:off x="2640941" y="1380285"/>
            <a:ext cx="524904" cy="163993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本框 38"/>
          <p:cNvSpPr txBox="1"/>
          <p:nvPr/>
        </p:nvSpPr>
        <p:spPr>
          <a:xfrm>
            <a:off x="3157075" y="1289500"/>
            <a:ext cx="1189842" cy="430887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zh-CN" altLang="en-US" sz="1100" dirty="0" smtClean="0">
                <a:solidFill>
                  <a:schemeClr val="bg1"/>
                </a:solidFill>
              </a:rPr>
              <a:t>配置</a:t>
            </a:r>
            <a:r>
              <a:rPr lang="en-US" altLang="zh-CN" sz="1100" dirty="0" smtClean="0">
                <a:solidFill>
                  <a:schemeClr val="bg1"/>
                </a:solidFill>
              </a:rPr>
              <a:t>Mapper</a:t>
            </a:r>
            <a:r>
              <a:rPr lang="zh-CN" altLang="en-US" sz="1100" dirty="0" smtClean="0">
                <a:solidFill>
                  <a:schemeClr val="bg1"/>
                </a:solidFill>
              </a:rPr>
              <a:t>接口扫描</a:t>
            </a:r>
            <a:endParaRPr lang="zh-CN" altLang="en-US" sz="1100" dirty="0">
              <a:solidFill>
                <a:schemeClr val="bg1"/>
              </a:solidFill>
            </a:endParaRPr>
          </a:p>
        </p:txBody>
      </p:sp>
      <p:cxnSp>
        <p:nvCxnSpPr>
          <p:cNvPr id="41" name="直接箭头连接符 40"/>
          <p:cNvCxnSpPr/>
          <p:nvPr/>
        </p:nvCxnSpPr>
        <p:spPr>
          <a:xfrm flipV="1">
            <a:off x="3475643" y="5827141"/>
            <a:ext cx="2470399" cy="405332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8207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Spring</a:t>
            </a:r>
            <a:r>
              <a:rPr lang="zh-CN" altLang="en-US" dirty="0"/>
              <a:t>整合</a:t>
            </a:r>
            <a:r>
              <a:rPr lang="en-US" altLang="zh-CN" dirty="0" err="1"/>
              <a:t>Mybatis</a:t>
            </a:r>
            <a:endParaRPr lang="zh-CN" altLang="en-US" dirty="0"/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484" y="1452183"/>
            <a:ext cx="6000622" cy="2583830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482" y="4036013"/>
            <a:ext cx="6000624" cy="2631798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cxnSp>
        <p:nvCxnSpPr>
          <p:cNvPr id="23" name="直接箭头连接符 22"/>
          <p:cNvCxnSpPr>
            <a:endCxn id="26" idx="1"/>
          </p:cNvCxnSpPr>
          <p:nvPr/>
        </p:nvCxnSpPr>
        <p:spPr>
          <a:xfrm flipV="1">
            <a:off x="1475579" y="1093368"/>
            <a:ext cx="777914" cy="295975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2253493" y="877924"/>
            <a:ext cx="1772529" cy="430887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zh-CN" altLang="en-US" sz="1100" dirty="0">
                <a:solidFill>
                  <a:schemeClr val="bg1"/>
                </a:solidFill>
              </a:rPr>
              <a:t>采</a:t>
            </a:r>
            <a:r>
              <a:rPr lang="zh-CN" altLang="en-US" sz="1100" dirty="0" smtClean="0">
                <a:solidFill>
                  <a:schemeClr val="bg1"/>
                </a:solidFill>
              </a:rPr>
              <a:t>用</a:t>
            </a:r>
            <a:r>
              <a:rPr lang="en-US" altLang="zh-CN" sz="1100" dirty="0" err="1" smtClean="0">
                <a:solidFill>
                  <a:schemeClr val="bg1"/>
                </a:solidFill>
              </a:rPr>
              <a:t>mybatis</a:t>
            </a:r>
            <a:r>
              <a:rPr lang="en-US" altLang="zh-CN" sz="1100" dirty="0" smtClean="0">
                <a:solidFill>
                  <a:schemeClr val="bg1"/>
                </a:solidFill>
              </a:rPr>
              <a:t>-generator</a:t>
            </a:r>
            <a:r>
              <a:rPr lang="zh-CN" altLang="en-US" sz="1100" dirty="0" smtClean="0">
                <a:solidFill>
                  <a:schemeClr val="bg1"/>
                </a:solidFill>
              </a:rPr>
              <a:t>生成实体类和</a:t>
            </a:r>
            <a:r>
              <a:rPr lang="en-US" altLang="zh-CN" sz="1100" dirty="0" smtClean="0">
                <a:solidFill>
                  <a:schemeClr val="bg1"/>
                </a:solidFill>
              </a:rPr>
              <a:t>Mapper</a:t>
            </a:r>
            <a:r>
              <a:rPr lang="zh-CN" altLang="en-US" sz="1100" dirty="0" smtClean="0">
                <a:solidFill>
                  <a:schemeClr val="bg1"/>
                </a:solidFill>
              </a:rPr>
              <a:t>接口</a:t>
            </a:r>
            <a:endParaRPr lang="zh-CN" altLang="en-US" sz="1100" dirty="0">
              <a:solidFill>
                <a:schemeClr val="bg1"/>
              </a:solidFill>
            </a:endParaRPr>
          </a:p>
        </p:txBody>
      </p:sp>
      <p:cxnSp>
        <p:nvCxnSpPr>
          <p:cNvPr id="27" name="直接箭头连接符 26"/>
          <p:cNvCxnSpPr/>
          <p:nvPr/>
        </p:nvCxnSpPr>
        <p:spPr>
          <a:xfrm flipV="1">
            <a:off x="3552742" y="2940602"/>
            <a:ext cx="600319" cy="397730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/>
        </p:nvSpPr>
        <p:spPr>
          <a:xfrm>
            <a:off x="4153061" y="2722410"/>
            <a:ext cx="1240302" cy="26161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zh-CN" altLang="en-US" sz="1100" dirty="0" smtClean="0">
                <a:solidFill>
                  <a:schemeClr val="bg1"/>
                </a:solidFill>
              </a:rPr>
              <a:t>配置生成实体类</a:t>
            </a:r>
            <a:endParaRPr lang="zh-CN" altLang="en-US" sz="1100" dirty="0">
              <a:solidFill>
                <a:schemeClr val="bg1"/>
              </a:solidFill>
            </a:endParaRPr>
          </a:p>
        </p:txBody>
      </p:sp>
      <p:cxnSp>
        <p:nvCxnSpPr>
          <p:cNvPr id="29" name="直接箭头连接符 28"/>
          <p:cNvCxnSpPr>
            <a:endCxn id="30" idx="1"/>
          </p:cNvCxnSpPr>
          <p:nvPr/>
        </p:nvCxnSpPr>
        <p:spPr>
          <a:xfrm flipV="1">
            <a:off x="2837634" y="3956957"/>
            <a:ext cx="834781" cy="149397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/>
          <p:cNvSpPr txBox="1"/>
          <p:nvPr/>
        </p:nvSpPr>
        <p:spPr>
          <a:xfrm>
            <a:off x="3672415" y="3741513"/>
            <a:ext cx="1240302" cy="430887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zh-CN" altLang="en-US" sz="1100" dirty="0" smtClean="0">
                <a:solidFill>
                  <a:schemeClr val="bg1"/>
                </a:solidFill>
              </a:rPr>
              <a:t>配置生成</a:t>
            </a:r>
            <a:r>
              <a:rPr lang="en-US" altLang="zh-CN" sz="1100" dirty="0" smtClean="0">
                <a:solidFill>
                  <a:schemeClr val="bg1"/>
                </a:solidFill>
              </a:rPr>
              <a:t>Mapper</a:t>
            </a:r>
            <a:r>
              <a:rPr lang="zh-CN" altLang="en-US" sz="1100" dirty="0" smtClean="0">
                <a:solidFill>
                  <a:schemeClr val="bg1"/>
                </a:solidFill>
              </a:rPr>
              <a:t>接口</a:t>
            </a:r>
            <a:endParaRPr lang="zh-CN" altLang="en-US" sz="1100" dirty="0">
              <a:solidFill>
                <a:schemeClr val="bg1"/>
              </a:solidFill>
            </a:endParaRPr>
          </a:p>
        </p:txBody>
      </p:sp>
      <p:cxnSp>
        <p:nvCxnSpPr>
          <p:cNvPr id="32" name="直接箭头连接符 31"/>
          <p:cNvCxnSpPr/>
          <p:nvPr/>
        </p:nvCxnSpPr>
        <p:spPr>
          <a:xfrm flipV="1">
            <a:off x="3939554" y="4840866"/>
            <a:ext cx="829152" cy="321840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/>
          <p:cNvCxnSpPr/>
          <p:nvPr/>
        </p:nvCxnSpPr>
        <p:spPr>
          <a:xfrm flipV="1">
            <a:off x="3862482" y="4890031"/>
            <a:ext cx="906224" cy="1212012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本框 36"/>
          <p:cNvSpPr txBox="1"/>
          <p:nvPr/>
        </p:nvSpPr>
        <p:spPr>
          <a:xfrm>
            <a:off x="4833255" y="4625423"/>
            <a:ext cx="1240302" cy="1107996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zh-CN" altLang="en-US" sz="1100" dirty="0" smtClean="0">
                <a:solidFill>
                  <a:schemeClr val="bg1"/>
                </a:solidFill>
              </a:rPr>
              <a:t>配置数据表信息</a:t>
            </a:r>
            <a:r>
              <a:rPr lang="en-US" altLang="zh-CN" sz="1100" dirty="0" smtClean="0">
                <a:solidFill>
                  <a:schemeClr val="bg1"/>
                </a:solidFill>
              </a:rPr>
              <a:t>(</a:t>
            </a:r>
            <a:r>
              <a:rPr lang="zh-CN" altLang="en-US" sz="1100" dirty="0" smtClean="0">
                <a:solidFill>
                  <a:schemeClr val="bg1"/>
                </a:solidFill>
              </a:rPr>
              <a:t>包括：用户信息表和机构信息表</a:t>
            </a:r>
            <a:r>
              <a:rPr lang="en-US" altLang="zh-CN" sz="1100" dirty="0" smtClean="0">
                <a:solidFill>
                  <a:schemeClr val="bg1"/>
                </a:solidFill>
              </a:rPr>
              <a:t>)</a:t>
            </a:r>
            <a:r>
              <a:rPr lang="zh-CN" altLang="en-US" sz="1100" dirty="0" smtClean="0">
                <a:solidFill>
                  <a:schemeClr val="bg1"/>
                </a:solidFill>
              </a:rPr>
              <a:t>、生成的实体类及</a:t>
            </a:r>
            <a:r>
              <a:rPr lang="en-US" altLang="zh-CN" sz="1100" dirty="0" smtClean="0">
                <a:solidFill>
                  <a:schemeClr val="bg1"/>
                </a:solidFill>
              </a:rPr>
              <a:t>Mapper</a:t>
            </a:r>
            <a:r>
              <a:rPr lang="zh-CN" altLang="en-US" sz="1100" dirty="0" smtClean="0">
                <a:solidFill>
                  <a:schemeClr val="bg1"/>
                </a:solidFill>
              </a:rPr>
              <a:t>接口名称及主键生成规则。</a:t>
            </a:r>
            <a:endParaRPr lang="zh-CN" altLang="en-US" sz="1100" dirty="0">
              <a:solidFill>
                <a:schemeClr val="bg1"/>
              </a:solidFill>
            </a:endParaRPr>
          </a:p>
        </p:txBody>
      </p:sp>
      <p:pic>
        <p:nvPicPr>
          <p:cNvPr id="40" name="图片 3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0503" y="738515"/>
            <a:ext cx="4487552" cy="893337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41" name="图片 4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30504" y="1712207"/>
            <a:ext cx="4487552" cy="1350790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47" name="图片 4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30503" y="3157420"/>
            <a:ext cx="5570765" cy="1766273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48" name="图片 4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30503" y="5008101"/>
            <a:ext cx="5570765" cy="1786598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cxnSp>
        <p:nvCxnSpPr>
          <p:cNvPr id="50" name="直接箭头连接符 49"/>
          <p:cNvCxnSpPr/>
          <p:nvPr/>
        </p:nvCxnSpPr>
        <p:spPr>
          <a:xfrm flipV="1">
            <a:off x="10825267" y="1185183"/>
            <a:ext cx="457022" cy="77328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箭头连接符 51"/>
          <p:cNvCxnSpPr/>
          <p:nvPr/>
        </p:nvCxnSpPr>
        <p:spPr>
          <a:xfrm flipV="1">
            <a:off x="10825267" y="1160837"/>
            <a:ext cx="445900" cy="710166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文本框 53"/>
          <p:cNvSpPr txBox="1"/>
          <p:nvPr/>
        </p:nvSpPr>
        <p:spPr>
          <a:xfrm>
            <a:off x="11278379" y="914995"/>
            <a:ext cx="902499" cy="26161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zh-CN" altLang="en-US" sz="1100" dirty="0" smtClean="0">
                <a:solidFill>
                  <a:schemeClr val="bg1"/>
                </a:solidFill>
              </a:rPr>
              <a:t>生成实体类</a:t>
            </a:r>
            <a:endParaRPr lang="zh-CN" altLang="en-US" sz="1100" dirty="0">
              <a:solidFill>
                <a:schemeClr val="bg1"/>
              </a:solidFill>
            </a:endParaRPr>
          </a:p>
        </p:txBody>
      </p:sp>
      <p:cxnSp>
        <p:nvCxnSpPr>
          <p:cNvPr id="62" name="直接箭头连接符 61"/>
          <p:cNvCxnSpPr/>
          <p:nvPr/>
        </p:nvCxnSpPr>
        <p:spPr>
          <a:xfrm flipV="1">
            <a:off x="11010454" y="2382187"/>
            <a:ext cx="445900" cy="710166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文本框 62"/>
          <p:cNvSpPr txBox="1"/>
          <p:nvPr/>
        </p:nvSpPr>
        <p:spPr>
          <a:xfrm>
            <a:off x="11064981" y="2111300"/>
            <a:ext cx="962896" cy="26161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zh-CN" sz="1100" dirty="0" smtClean="0">
                <a:solidFill>
                  <a:schemeClr val="bg1"/>
                </a:solidFill>
              </a:rPr>
              <a:t>Mapper</a:t>
            </a:r>
            <a:r>
              <a:rPr lang="zh-CN" altLang="en-US" sz="1100" dirty="0" smtClean="0">
                <a:solidFill>
                  <a:schemeClr val="bg1"/>
                </a:solidFill>
              </a:rPr>
              <a:t>接口</a:t>
            </a:r>
            <a:endParaRPr lang="zh-CN" altLang="en-US" sz="1100" dirty="0">
              <a:solidFill>
                <a:schemeClr val="bg1"/>
              </a:solidFill>
            </a:endParaRPr>
          </a:p>
        </p:txBody>
      </p:sp>
      <p:cxnSp>
        <p:nvCxnSpPr>
          <p:cNvPr id="64" name="直接箭头连接符 63"/>
          <p:cNvCxnSpPr/>
          <p:nvPr/>
        </p:nvCxnSpPr>
        <p:spPr>
          <a:xfrm flipV="1">
            <a:off x="11108331" y="2349700"/>
            <a:ext cx="348023" cy="2616197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2365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5"/>
          <p:cNvSpPr txBox="1"/>
          <p:nvPr/>
        </p:nvSpPr>
        <p:spPr>
          <a:xfrm>
            <a:off x="7228636" y="5565386"/>
            <a:ext cx="4988045" cy="451405"/>
          </a:xfrm>
          <a:prstGeom prst="rect">
            <a:avLst/>
          </a:prstGeom>
          <a:noFill/>
        </p:spPr>
        <p:txBody>
          <a:bodyPr lIns="121908" tIns="60954" rIns="121908" bIns="60954">
            <a:spAutoFit/>
          </a:bodyPr>
          <a:lstStyle/>
          <a:p>
            <a:pPr>
              <a:defRPr/>
            </a:pPr>
            <a:endParaRPr lang="zh-CN" altLang="en-US" sz="21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Spring</a:t>
            </a:r>
            <a:r>
              <a:rPr lang="zh-CN" altLang="en-US" dirty="0"/>
              <a:t>整合</a:t>
            </a:r>
            <a:r>
              <a:rPr lang="en-US" altLang="zh-CN" dirty="0" err="1"/>
              <a:t>Mybatis</a:t>
            </a:r>
            <a:endParaRPr lang="zh-CN" altLang="en-US" dirty="0">
              <a:ea typeface="+mn-ea"/>
              <a:cs typeface="+mn-ea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0839" y="4672953"/>
            <a:ext cx="5268239" cy="2061633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969" y="5572669"/>
            <a:ext cx="4438095" cy="771429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969" y="4687021"/>
            <a:ext cx="4571429" cy="800000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6042" y="2360648"/>
            <a:ext cx="3992401" cy="1254750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6042" y="848321"/>
            <a:ext cx="3542235" cy="1318104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31330" y="753720"/>
            <a:ext cx="5667748" cy="2204785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31329" y="2944436"/>
            <a:ext cx="5667749" cy="1558467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25" name="矩形 24"/>
          <p:cNvSpPr/>
          <p:nvPr/>
        </p:nvSpPr>
        <p:spPr>
          <a:xfrm>
            <a:off x="111698" y="4608754"/>
            <a:ext cx="10213988" cy="2156445"/>
          </a:xfrm>
          <a:prstGeom prst="rect">
            <a:avLst/>
          </a:prstGeom>
          <a:solidFill>
            <a:schemeClr val="bg1">
              <a:alpha val="0"/>
            </a:schemeClr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/>
          </a:p>
        </p:txBody>
      </p:sp>
      <p:cxnSp>
        <p:nvCxnSpPr>
          <p:cNvPr id="26" name="直接箭头连接符 25"/>
          <p:cNvCxnSpPr/>
          <p:nvPr/>
        </p:nvCxnSpPr>
        <p:spPr>
          <a:xfrm flipV="1">
            <a:off x="10325686" y="2067470"/>
            <a:ext cx="389526" cy="930370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10715212" y="1640668"/>
            <a:ext cx="1189842" cy="430887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zh-CN" altLang="en-US" sz="1100" dirty="0" smtClean="0">
                <a:solidFill>
                  <a:schemeClr val="bg1"/>
                </a:solidFill>
              </a:rPr>
              <a:t>基础泛型</a:t>
            </a:r>
            <a:r>
              <a:rPr lang="en-US" altLang="zh-CN" sz="1100" dirty="0" smtClean="0">
                <a:solidFill>
                  <a:schemeClr val="bg1"/>
                </a:solidFill>
              </a:rPr>
              <a:t>Dao</a:t>
            </a:r>
            <a:r>
              <a:rPr lang="zh-CN" altLang="en-US" sz="1100" dirty="0" smtClean="0">
                <a:solidFill>
                  <a:schemeClr val="bg1"/>
                </a:solidFill>
              </a:rPr>
              <a:t>和</a:t>
            </a:r>
            <a:r>
              <a:rPr lang="en-US" altLang="zh-CN" sz="1100" dirty="0" smtClean="0">
                <a:solidFill>
                  <a:schemeClr val="bg1"/>
                </a:solidFill>
              </a:rPr>
              <a:t>Service</a:t>
            </a:r>
            <a:endParaRPr lang="zh-CN" altLang="en-US" sz="1100" dirty="0">
              <a:solidFill>
                <a:schemeClr val="bg1"/>
              </a:solidFill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152400" y="707929"/>
            <a:ext cx="10173286" cy="3820763"/>
          </a:xfrm>
          <a:prstGeom prst="rect">
            <a:avLst/>
          </a:prstGeom>
          <a:solidFill>
            <a:schemeClr val="bg1">
              <a:alpha val="0"/>
            </a:schemeClr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/>
          </a:p>
        </p:txBody>
      </p:sp>
      <p:cxnSp>
        <p:nvCxnSpPr>
          <p:cNvPr id="31" name="直接箭头连接符 30"/>
          <p:cNvCxnSpPr/>
          <p:nvPr/>
        </p:nvCxnSpPr>
        <p:spPr>
          <a:xfrm flipV="1">
            <a:off x="10335384" y="4847591"/>
            <a:ext cx="389526" cy="930370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框 31"/>
          <p:cNvSpPr txBox="1"/>
          <p:nvPr/>
        </p:nvSpPr>
        <p:spPr>
          <a:xfrm>
            <a:off x="10734608" y="4472839"/>
            <a:ext cx="1189842" cy="430887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zh-CN" altLang="en-US" sz="1100" dirty="0" smtClean="0">
                <a:solidFill>
                  <a:schemeClr val="bg1"/>
                </a:solidFill>
              </a:rPr>
              <a:t>用户服务、机构服务及组合服务。</a:t>
            </a:r>
            <a:endParaRPr lang="zh-CN" altLang="en-US" sz="1100" dirty="0">
              <a:solidFill>
                <a:schemeClr val="bg1"/>
              </a:solidFill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4930839" y="6029119"/>
            <a:ext cx="5104701" cy="539156"/>
          </a:xfrm>
          <a:prstGeom prst="rect">
            <a:avLst/>
          </a:prstGeom>
          <a:solidFill>
            <a:schemeClr val="bg1">
              <a:alpha val="0"/>
            </a:schemeClr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/>
          </a:p>
        </p:txBody>
      </p:sp>
      <p:cxnSp>
        <p:nvCxnSpPr>
          <p:cNvPr id="34" name="直接箭头连接符 33"/>
          <p:cNvCxnSpPr/>
          <p:nvPr/>
        </p:nvCxnSpPr>
        <p:spPr>
          <a:xfrm flipV="1">
            <a:off x="10059892" y="6016791"/>
            <a:ext cx="400161" cy="372025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/>
          <p:cNvSpPr txBox="1"/>
          <p:nvPr/>
        </p:nvSpPr>
        <p:spPr>
          <a:xfrm>
            <a:off x="10484405" y="5670180"/>
            <a:ext cx="1630019" cy="769441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1100" dirty="0">
                <a:solidFill>
                  <a:schemeClr val="bg1"/>
                </a:solidFill>
              </a:rPr>
              <a:t>组合</a:t>
            </a:r>
            <a:r>
              <a:rPr lang="zh-CN" altLang="en-US" sz="1100" dirty="0" smtClean="0">
                <a:solidFill>
                  <a:schemeClr val="bg1"/>
                </a:solidFill>
              </a:rPr>
              <a:t>服务中的</a:t>
            </a:r>
            <a:r>
              <a:rPr lang="en-US" altLang="zh-CN" sz="1100" dirty="0" err="1" smtClean="0">
                <a:solidFill>
                  <a:schemeClr val="bg1"/>
                </a:solidFill>
              </a:rPr>
              <a:t>saveUserAndOrg</a:t>
            </a:r>
            <a:r>
              <a:rPr lang="zh-CN" altLang="en-US" sz="1100" dirty="0" smtClean="0">
                <a:solidFill>
                  <a:schemeClr val="bg1"/>
                </a:solidFill>
              </a:rPr>
              <a:t>方法中综合了</a:t>
            </a:r>
            <a:r>
              <a:rPr lang="en-US" altLang="zh-CN" sz="1100" dirty="0" err="1" smtClean="0">
                <a:solidFill>
                  <a:schemeClr val="bg1"/>
                </a:solidFill>
              </a:rPr>
              <a:t>mybatis</a:t>
            </a:r>
            <a:r>
              <a:rPr lang="zh-CN" altLang="en-US" sz="1100" dirty="0" smtClean="0">
                <a:solidFill>
                  <a:schemeClr val="bg1"/>
                </a:solidFill>
              </a:rPr>
              <a:t>和原生</a:t>
            </a:r>
            <a:r>
              <a:rPr lang="en-US" altLang="zh-CN" sz="1100" dirty="0" smtClean="0">
                <a:solidFill>
                  <a:schemeClr val="bg1"/>
                </a:solidFill>
              </a:rPr>
              <a:t>JDBC</a:t>
            </a:r>
            <a:r>
              <a:rPr lang="zh-CN" altLang="en-US" sz="1100" dirty="0" smtClean="0">
                <a:solidFill>
                  <a:schemeClr val="bg1"/>
                </a:solidFill>
              </a:rPr>
              <a:t>的数据操作。</a:t>
            </a:r>
            <a:endParaRPr lang="zh-CN" altLang="en-US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2493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Spring</a:t>
            </a:r>
            <a:r>
              <a:rPr lang="zh-CN" altLang="en-US" dirty="0"/>
              <a:t>整合</a:t>
            </a:r>
            <a:r>
              <a:rPr lang="en-US" altLang="zh-CN" dirty="0" err="1"/>
              <a:t>Mybatis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757" y="863963"/>
            <a:ext cx="5576794" cy="2385674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758" y="3811287"/>
            <a:ext cx="5576794" cy="2012737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cxnSp>
        <p:nvCxnSpPr>
          <p:cNvPr id="91" name="直接箭头连接符 90"/>
          <p:cNvCxnSpPr/>
          <p:nvPr/>
        </p:nvCxnSpPr>
        <p:spPr>
          <a:xfrm>
            <a:off x="2700997" y="3010486"/>
            <a:ext cx="14069" cy="800801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文本框 91"/>
          <p:cNvSpPr txBox="1"/>
          <p:nvPr/>
        </p:nvSpPr>
        <p:spPr>
          <a:xfrm>
            <a:off x="2794980" y="3348068"/>
            <a:ext cx="790784" cy="26161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zh-CN" altLang="en-US" sz="1100" dirty="0" smtClean="0">
                <a:solidFill>
                  <a:schemeClr val="bg1"/>
                </a:solidFill>
              </a:rPr>
              <a:t>执行日志</a:t>
            </a:r>
            <a:endParaRPr lang="zh-CN" altLang="en-US" sz="1100" dirty="0">
              <a:solidFill>
                <a:schemeClr val="bg1"/>
              </a:solidFill>
            </a:endParaRPr>
          </a:p>
        </p:txBody>
      </p:sp>
      <p:cxnSp>
        <p:nvCxnSpPr>
          <p:cNvPr id="93" name="直接箭头连接符 92"/>
          <p:cNvCxnSpPr/>
          <p:nvPr/>
        </p:nvCxnSpPr>
        <p:spPr>
          <a:xfrm flipV="1">
            <a:off x="2774203" y="1378634"/>
            <a:ext cx="1066277" cy="18886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文本框 93"/>
          <p:cNvSpPr txBox="1"/>
          <p:nvPr/>
        </p:nvSpPr>
        <p:spPr>
          <a:xfrm>
            <a:off x="3853049" y="1266715"/>
            <a:ext cx="944033" cy="26161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zh-CN" altLang="en-US" sz="1100" dirty="0" smtClean="0">
                <a:solidFill>
                  <a:schemeClr val="bg1"/>
                </a:solidFill>
              </a:rPr>
              <a:t>单元测试类</a:t>
            </a:r>
            <a:endParaRPr lang="zh-CN" altLang="en-US" sz="1100" dirty="0">
              <a:solidFill>
                <a:schemeClr val="bg1"/>
              </a:solidFill>
            </a:endParaRPr>
          </a:p>
        </p:txBody>
      </p:sp>
      <p:sp>
        <p:nvSpPr>
          <p:cNvPr id="95" name="矩形 94"/>
          <p:cNvSpPr/>
          <p:nvPr/>
        </p:nvSpPr>
        <p:spPr>
          <a:xfrm>
            <a:off x="76200" y="3811287"/>
            <a:ext cx="5761892" cy="1423653"/>
          </a:xfrm>
          <a:prstGeom prst="rect">
            <a:avLst/>
          </a:prstGeom>
          <a:solidFill>
            <a:schemeClr val="bg1">
              <a:alpha val="0"/>
            </a:schemeClr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/>
          </a:p>
        </p:txBody>
      </p:sp>
      <p:cxnSp>
        <p:nvCxnSpPr>
          <p:cNvPr id="96" name="直接箭头连接符 95"/>
          <p:cNvCxnSpPr/>
          <p:nvPr/>
        </p:nvCxnSpPr>
        <p:spPr>
          <a:xfrm>
            <a:off x="2708031" y="5234940"/>
            <a:ext cx="14069" cy="800801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文本框 96"/>
          <p:cNvSpPr txBox="1"/>
          <p:nvPr/>
        </p:nvSpPr>
        <p:spPr>
          <a:xfrm>
            <a:off x="2532254" y="6035741"/>
            <a:ext cx="1308225" cy="600164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zh-CN" sz="1100" dirty="0" err="1" smtClean="0">
                <a:solidFill>
                  <a:schemeClr val="bg1"/>
                </a:solidFill>
              </a:rPr>
              <a:t>Mybatis</a:t>
            </a:r>
            <a:r>
              <a:rPr lang="zh-CN" altLang="en-US" sz="1100" dirty="0" smtClean="0">
                <a:solidFill>
                  <a:schemeClr val="bg1"/>
                </a:solidFill>
              </a:rPr>
              <a:t>和原生</a:t>
            </a:r>
            <a:r>
              <a:rPr lang="en-US" altLang="zh-CN" sz="1100" dirty="0" smtClean="0">
                <a:solidFill>
                  <a:schemeClr val="bg1"/>
                </a:solidFill>
              </a:rPr>
              <a:t>JDBC</a:t>
            </a:r>
            <a:r>
              <a:rPr lang="zh-CN" altLang="en-US" sz="1100" dirty="0" smtClean="0">
                <a:solidFill>
                  <a:schemeClr val="bg1"/>
                </a:solidFill>
              </a:rPr>
              <a:t>的数据操作在同一事务中</a:t>
            </a:r>
            <a:endParaRPr lang="zh-CN" altLang="en-US" sz="1100" dirty="0">
              <a:solidFill>
                <a:schemeClr val="bg1"/>
              </a:solidFill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4698" y="3318355"/>
            <a:ext cx="6024010" cy="1784193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64698" y="863963"/>
            <a:ext cx="6024010" cy="2454392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98" name="矩形 97"/>
          <p:cNvSpPr/>
          <p:nvPr/>
        </p:nvSpPr>
        <p:spPr>
          <a:xfrm>
            <a:off x="5901328" y="4130039"/>
            <a:ext cx="6183991" cy="281941"/>
          </a:xfrm>
          <a:prstGeom prst="rect">
            <a:avLst/>
          </a:prstGeom>
          <a:solidFill>
            <a:schemeClr val="bg1">
              <a:alpha val="0"/>
            </a:schemeClr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/>
          </a:p>
        </p:txBody>
      </p:sp>
      <p:cxnSp>
        <p:nvCxnSpPr>
          <p:cNvPr id="99" name="直接箭头连接符 98"/>
          <p:cNvCxnSpPr/>
          <p:nvPr/>
        </p:nvCxnSpPr>
        <p:spPr>
          <a:xfrm flipH="1">
            <a:off x="6316980" y="4422863"/>
            <a:ext cx="726831" cy="1212477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文本框 99"/>
          <p:cNvSpPr txBox="1"/>
          <p:nvPr/>
        </p:nvSpPr>
        <p:spPr>
          <a:xfrm>
            <a:off x="6026282" y="5614150"/>
            <a:ext cx="2508118" cy="1107996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1100" dirty="0" err="1" smtClean="0">
                <a:solidFill>
                  <a:schemeClr val="bg1"/>
                </a:solidFill>
              </a:rPr>
              <a:t>Mybatis</a:t>
            </a:r>
            <a:r>
              <a:rPr lang="en-US" altLang="zh-CN" sz="1100" dirty="0" smtClean="0">
                <a:solidFill>
                  <a:schemeClr val="bg1"/>
                </a:solidFill>
              </a:rPr>
              <a:t>-Spring</a:t>
            </a:r>
            <a:r>
              <a:rPr lang="zh-CN" altLang="en-US" sz="1100" dirty="0">
                <a:solidFill>
                  <a:schemeClr val="bg1"/>
                </a:solidFill>
              </a:rPr>
              <a:t>中的</a:t>
            </a:r>
            <a:r>
              <a:rPr lang="en-US" altLang="zh-CN" sz="1100" dirty="0" err="1" smtClean="0">
                <a:solidFill>
                  <a:schemeClr val="bg1"/>
                </a:solidFill>
              </a:rPr>
              <a:t>SpringManagedTransaction</a:t>
            </a:r>
            <a:r>
              <a:rPr lang="zh-CN" altLang="en-US" sz="1100" dirty="0" smtClean="0">
                <a:solidFill>
                  <a:schemeClr val="bg1"/>
                </a:solidFill>
              </a:rPr>
              <a:t>类将获取</a:t>
            </a:r>
            <a:r>
              <a:rPr lang="en-US" altLang="zh-CN" sz="1100" dirty="0" smtClean="0">
                <a:solidFill>
                  <a:schemeClr val="bg1"/>
                </a:solidFill>
              </a:rPr>
              <a:t>Spring</a:t>
            </a:r>
            <a:r>
              <a:rPr lang="zh-CN" altLang="en-US" sz="1100" dirty="0" smtClean="0">
                <a:solidFill>
                  <a:schemeClr val="bg1"/>
                </a:solidFill>
              </a:rPr>
              <a:t>管理的事务性连接，这跟</a:t>
            </a:r>
            <a:r>
              <a:rPr lang="en-US" altLang="zh-CN" sz="1100" dirty="0" err="1">
                <a:solidFill>
                  <a:schemeClr val="bg1"/>
                </a:solidFill>
              </a:rPr>
              <a:t>CustomJdbcTemplate</a:t>
            </a:r>
            <a:r>
              <a:rPr lang="zh-CN" altLang="en-US" sz="1100" dirty="0">
                <a:solidFill>
                  <a:schemeClr val="bg1"/>
                </a:solidFill>
              </a:rPr>
              <a:t>中</a:t>
            </a:r>
            <a:r>
              <a:rPr lang="zh-CN" altLang="en-US" sz="1100" dirty="0" smtClean="0">
                <a:solidFill>
                  <a:schemeClr val="bg1"/>
                </a:solidFill>
              </a:rPr>
              <a:t>的获取方式一致。故原生</a:t>
            </a:r>
            <a:r>
              <a:rPr lang="en-US" altLang="zh-CN" sz="1100" dirty="0" smtClean="0">
                <a:solidFill>
                  <a:schemeClr val="bg1"/>
                </a:solidFill>
              </a:rPr>
              <a:t>JDBC</a:t>
            </a:r>
            <a:r>
              <a:rPr lang="zh-CN" altLang="en-US" sz="1100" dirty="0" smtClean="0">
                <a:solidFill>
                  <a:schemeClr val="bg1"/>
                </a:solidFill>
              </a:rPr>
              <a:t>和</a:t>
            </a:r>
            <a:r>
              <a:rPr lang="en-US" altLang="zh-CN" sz="1100" dirty="0" err="1" smtClean="0">
                <a:solidFill>
                  <a:schemeClr val="bg1"/>
                </a:solidFill>
              </a:rPr>
              <a:t>Mybatis</a:t>
            </a:r>
            <a:r>
              <a:rPr lang="zh-CN" altLang="en-US" sz="1100" dirty="0" smtClean="0">
                <a:solidFill>
                  <a:schemeClr val="bg1"/>
                </a:solidFill>
              </a:rPr>
              <a:t>的事务将统一由</a:t>
            </a:r>
            <a:r>
              <a:rPr lang="en-US" altLang="zh-CN" sz="1100" dirty="0" smtClean="0">
                <a:solidFill>
                  <a:schemeClr val="bg1"/>
                </a:solidFill>
              </a:rPr>
              <a:t>Spring</a:t>
            </a:r>
            <a:r>
              <a:rPr lang="zh-CN" altLang="en-US" sz="1100" dirty="0" smtClean="0">
                <a:solidFill>
                  <a:schemeClr val="bg1"/>
                </a:solidFill>
              </a:rPr>
              <a:t>管理。</a:t>
            </a:r>
            <a:endParaRPr lang="zh-CN" altLang="en-US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0860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546338" y="2261511"/>
            <a:ext cx="422904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b="1" dirty="0" smtClean="0">
                <a:solidFill>
                  <a:schemeClr val="tx2"/>
                </a:solidFill>
              </a:rPr>
              <a:t>Spring</a:t>
            </a:r>
            <a:r>
              <a:rPr lang="zh-CN" altLang="en-US" sz="4400" b="1" dirty="0" smtClean="0">
                <a:solidFill>
                  <a:schemeClr val="tx2"/>
                </a:solidFill>
              </a:rPr>
              <a:t>事务传播</a:t>
            </a:r>
            <a:endParaRPr lang="zh-CN" altLang="en-US" sz="4400" b="1" dirty="0">
              <a:solidFill>
                <a:schemeClr val="tx2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546338" y="3090283"/>
            <a:ext cx="422904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作业二：给出最适合</a:t>
            </a:r>
            <a:r>
              <a:rPr lang="en-US" altLang="zh-CN" sz="1400" dirty="0" err="1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requireNew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与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nested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两种事务的使用场景</a:t>
            </a: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案例。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486927" y="3048409"/>
            <a:ext cx="646217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-19506" y="2298985"/>
            <a:ext cx="1441420" cy="14465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8800" dirty="0" smtClean="0">
                <a:solidFill>
                  <a:schemeClr val="bg1"/>
                </a:solidFill>
                <a:cs typeface="+mn-ea"/>
                <a:sym typeface="+mn-lt"/>
              </a:rPr>
              <a:t>02</a:t>
            </a:r>
            <a:endParaRPr lang="zh-CN" altLang="en-US" sz="88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7" name="等腰三角形 6"/>
          <p:cNvSpPr/>
          <p:nvPr/>
        </p:nvSpPr>
        <p:spPr>
          <a:xfrm rot="2651885">
            <a:off x="6321015" y="1904611"/>
            <a:ext cx="532961" cy="459449"/>
          </a:xfrm>
          <a:prstGeom prst="triangle">
            <a:avLst/>
          </a:prstGeom>
          <a:solidFill>
            <a:srgbClr val="0663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等腰三角形 7"/>
          <p:cNvSpPr/>
          <p:nvPr/>
        </p:nvSpPr>
        <p:spPr>
          <a:xfrm rot="18266401">
            <a:off x="5908646" y="2288126"/>
            <a:ext cx="349346" cy="301160"/>
          </a:xfrm>
          <a:prstGeom prst="triangle">
            <a:avLst/>
          </a:prstGeom>
          <a:solidFill>
            <a:srgbClr val="0663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3973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500"/>
                            </p:stCondLst>
                            <p:childTnLst>
                              <p:par>
                                <p:cTn id="3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5" grpId="0" animBg="1"/>
      <p:bldP spid="7" grpId="0" animBg="1"/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>
                <a:solidFill>
                  <a:schemeClr val="tx2"/>
                </a:solidFill>
              </a:rPr>
              <a:t>Spring</a:t>
            </a:r>
            <a:r>
              <a:rPr lang="zh-CN" altLang="en-US" dirty="0">
                <a:solidFill>
                  <a:schemeClr val="tx2"/>
                </a:solidFill>
              </a:rPr>
              <a:t>事务传播</a:t>
            </a:r>
          </a:p>
        </p:txBody>
      </p:sp>
      <p:sp>
        <p:nvSpPr>
          <p:cNvPr id="14" name="矩形 13"/>
          <p:cNvSpPr/>
          <p:nvPr/>
        </p:nvSpPr>
        <p:spPr>
          <a:xfrm>
            <a:off x="1271104" y="1201421"/>
            <a:ext cx="5073095" cy="192484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8" tIns="60954" rIns="121908" bIns="60954" rtlCol="0" anchor="ctr"/>
          <a:lstStyle/>
          <a:p>
            <a:pPr algn="ctr"/>
            <a:endParaRPr lang="zh-CN" altLang="en-US">
              <a:cs typeface="+mn-ea"/>
            </a:endParaRPr>
          </a:p>
        </p:txBody>
      </p:sp>
      <p:sp>
        <p:nvSpPr>
          <p:cNvPr id="16" name="TextBox 47"/>
          <p:cNvSpPr txBox="1"/>
          <p:nvPr/>
        </p:nvSpPr>
        <p:spPr>
          <a:xfrm>
            <a:off x="1209818" y="1279615"/>
            <a:ext cx="5187383" cy="1846647"/>
          </a:xfrm>
          <a:prstGeom prst="rect">
            <a:avLst/>
          </a:prstGeom>
          <a:noFill/>
          <a:ln>
            <a:noFill/>
          </a:ln>
        </p:spPr>
        <p:txBody>
          <a:bodyPr wrap="square" lIns="121908" tIns="60954" rIns="121908" bIns="60954" rtlCol="0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+mn-ea"/>
                <a:cs typeface="+mn-ea"/>
              </a:rPr>
              <a:t>不管当前事务是否存在，都会创建新的内部事务。如果当前存在事务，会将当前事务挂起</a:t>
            </a:r>
            <a:r>
              <a:rPr lang="en-US" altLang="zh-CN" sz="1400" dirty="0" smtClean="0">
                <a:solidFill>
                  <a:schemeClr val="bg1"/>
                </a:solidFill>
                <a:latin typeface="+mn-ea"/>
                <a:cs typeface="+mn-ea"/>
              </a:rPr>
              <a:t>(Suspend)</a:t>
            </a:r>
            <a:r>
              <a:rPr lang="zh-CN" altLang="en-US" sz="1400" dirty="0" smtClean="0">
                <a:solidFill>
                  <a:schemeClr val="bg1"/>
                </a:solidFill>
                <a:latin typeface="+mn-ea"/>
                <a:cs typeface="+mn-ea"/>
              </a:rPr>
              <a:t>，</a:t>
            </a:r>
            <a:r>
              <a:rPr lang="zh-CN" altLang="en-US" sz="1400" dirty="0">
                <a:solidFill>
                  <a:schemeClr val="bg1"/>
                </a:solidFill>
                <a:latin typeface="+mn-ea"/>
                <a:cs typeface="+mn-ea"/>
              </a:rPr>
              <a:t>内部事务将被</a:t>
            </a:r>
            <a:r>
              <a:rPr lang="zh-CN" altLang="en-US" sz="1400" dirty="0" smtClean="0">
                <a:solidFill>
                  <a:schemeClr val="bg1"/>
                </a:solidFill>
                <a:latin typeface="+mn-ea"/>
                <a:cs typeface="+mn-ea"/>
              </a:rPr>
              <a:t>完全提交或回</a:t>
            </a:r>
            <a:r>
              <a:rPr lang="zh-CN" altLang="en-US" sz="1400" dirty="0">
                <a:solidFill>
                  <a:schemeClr val="bg1"/>
                </a:solidFill>
                <a:latin typeface="+mn-ea"/>
                <a:cs typeface="+mn-ea"/>
              </a:rPr>
              <a:t>滚而不依赖于外部</a:t>
            </a:r>
            <a:r>
              <a:rPr lang="zh-CN" altLang="en-US" sz="1400" dirty="0" smtClean="0">
                <a:solidFill>
                  <a:schemeClr val="bg1"/>
                </a:solidFill>
                <a:latin typeface="+mn-ea"/>
                <a:cs typeface="+mn-ea"/>
              </a:rPr>
              <a:t>事务，内部</a:t>
            </a:r>
            <a:r>
              <a:rPr lang="zh-CN" altLang="en-US" sz="1400" dirty="0">
                <a:solidFill>
                  <a:schemeClr val="bg1"/>
                </a:solidFill>
                <a:latin typeface="+mn-ea"/>
                <a:cs typeface="+mn-ea"/>
              </a:rPr>
              <a:t>事务结束时</a:t>
            </a:r>
            <a:r>
              <a:rPr lang="en-US" altLang="zh-CN" sz="1400" dirty="0">
                <a:solidFill>
                  <a:schemeClr val="bg1"/>
                </a:solidFill>
                <a:latin typeface="+mn-ea"/>
                <a:cs typeface="+mn-ea"/>
              </a:rPr>
              <a:t>, </a:t>
            </a:r>
            <a:r>
              <a:rPr lang="zh-CN" altLang="en-US" sz="1400" dirty="0">
                <a:solidFill>
                  <a:schemeClr val="bg1"/>
                </a:solidFill>
                <a:latin typeface="+mn-ea"/>
                <a:cs typeface="+mn-ea"/>
              </a:rPr>
              <a:t>外部事务将继续执行。</a:t>
            </a:r>
            <a:r>
              <a:rPr lang="en-US" altLang="zh-CN" sz="1400" dirty="0">
                <a:solidFill>
                  <a:schemeClr val="bg1"/>
                </a:solidFill>
                <a:latin typeface="+mn-ea"/>
                <a:cs typeface="+mn-ea"/>
              </a:rPr>
              <a:t> </a:t>
            </a:r>
            <a:r>
              <a:rPr lang="en-US" altLang="zh-CN" sz="1400" dirty="0" smtClean="0">
                <a:solidFill>
                  <a:schemeClr val="bg1"/>
                </a:solidFill>
                <a:latin typeface="+mn-ea"/>
                <a:cs typeface="+mn-ea"/>
              </a:rPr>
              <a:t>PROPAGATION_REQUIRES_NEW</a:t>
            </a:r>
            <a:r>
              <a:rPr lang="zh-CN" altLang="en-US" sz="1400" dirty="0" smtClean="0">
                <a:solidFill>
                  <a:schemeClr val="bg1"/>
                </a:solidFill>
                <a:latin typeface="+mn-ea"/>
                <a:cs typeface="+mn-ea"/>
              </a:rPr>
              <a:t>的应用场景，如果某一业务服务所做的事情不影响到外层事务。比如，假设当前的业务方法需要向数据库中更新某些日志信息。但即使日志更新失败，也不应该因为该业务方法的事务回滚，而影响到外层事务的成功提交。</a:t>
            </a:r>
            <a:endParaRPr lang="zh-CN" altLang="en-US" sz="1400" dirty="0">
              <a:solidFill>
                <a:schemeClr val="bg1"/>
              </a:solidFill>
              <a:latin typeface="+mn-ea"/>
              <a:cs typeface="+mn-ea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5670249" y="3591089"/>
            <a:ext cx="5850594" cy="307096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8" tIns="60954" rIns="121908" bIns="60954" rtlCol="0" anchor="ctr"/>
          <a:lstStyle/>
          <a:p>
            <a:pPr algn="ctr"/>
            <a:endParaRPr lang="zh-CN" altLang="en-US">
              <a:cs typeface="+mn-ea"/>
            </a:endParaRPr>
          </a:p>
        </p:txBody>
      </p:sp>
      <p:sp>
        <p:nvSpPr>
          <p:cNvPr id="19" name="TextBox 67"/>
          <p:cNvSpPr txBox="1"/>
          <p:nvPr/>
        </p:nvSpPr>
        <p:spPr>
          <a:xfrm>
            <a:off x="5670249" y="3591089"/>
            <a:ext cx="5932620" cy="3139309"/>
          </a:xfrm>
          <a:prstGeom prst="rect">
            <a:avLst/>
          </a:prstGeom>
          <a:noFill/>
          <a:ln>
            <a:noFill/>
          </a:ln>
        </p:spPr>
        <p:txBody>
          <a:bodyPr wrap="square" lIns="121908" tIns="60954" rIns="121908" bIns="60954" rtlCol="0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+mn-ea"/>
                <a:cs typeface="+mn-ea"/>
              </a:rPr>
              <a:t>如果存在当前事务，则在当前事务的一个</a:t>
            </a:r>
            <a:r>
              <a:rPr lang="en-US" altLang="zh-CN" sz="1400" dirty="0" smtClean="0">
                <a:solidFill>
                  <a:schemeClr val="bg1"/>
                </a:solidFill>
                <a:latin typeface="+mn-ea"/>
                <a:cs typeface="+mn-ea"/>
              </a:rPr>
              <a:t>”</a:t>
            </a:r>
            <a:r>
              <a:rPr lang="zh-CN" altLang="en-US" sz="1400" dirty="0" smtClean="0">
                <a:solidFill>
                  <a:schemeClr val="bg1"/>
                </a:solidFill>
                <a:latin typeface="+mn-ea"/>
                <a:cs typeface="+mn-ea"/>
              </a:rPr>
              <a:t>嵌套</a:t>
            </a:r>
            <a:r>
              <a:rPr lang="en-US" altLang="zh-CN" sz="1400" dirty="0" smtClean="0">
                <a:solidFill>
                  <a:schemeClr val="bg1"/>
                </a:solidFill>
                <a:latin typeface="+mn-ea"/>
                <a:cs typeface="+mn-ea"/>
              </a:rPr>
              <a:t>”</a:t>
            </a:r>
            <a:r>
              <a:rPr lang="zh-CN" altLang="en-US" sz="1400" dirty="0" smtClean="0">
                <a:solidFill>
                  <a:schemeClr val="bg1"/>
                </a:solidFill>
                <a:latin typeface="+mn-ea"/>
                <a:cs typeface="+mn-ea"/>
              </a:rPr>
              <a:t>事务中执行，同时在</a:t>
            </a:r>
            <a:r>
              <a:rPr lang="en-US" altLang="zh-CN" sz="1400" dirty="0" smtClean="0">
                <a:solidFill>
                  <a:schemeClr val="bg1"/>
                </a:solidFill>
                <a:latin typeface="+mn-ea"/>
                <a:cs typeface="+mn-ea"/>
              </a:rPr>
              <a:t>”</a:t>
            </a:r>
            <a:r>
              <a:rPr lang="zh-CN" altLang="en-US" sz="1400" dirty="0" smtClean="0">
                <a:solidFill>
                  <a:schemeClr val="bg1"/>
                </a:solidFill>
                <a:latin typeface="+mn-ea"/>
                <a:cs typeface="+mn-ea"/>
              </a:rPr>
              <a:t>嵌套</a:t>
            </a:r>
            <a:r>
              <a:rPr lang="en-US" altLang="zh-CN" sz="1400" dirty="0" smtClean="0">
                <a:solidFill>
                  <a:schemeClr val="bg1"/>
                </a:solidFill>
                <a:latin typeface="+mn-ea"/>
                <a:cs typeface="+mn-ea"/>
              </a:rPr>
              <a:t>”</a:t>
            </a:r>
            <a:r>
              <a:rPr lang="zh-CN" altLang="en-US" sz="1400" dirty="0" smtClean="0">
                <a:solidFill>
                  <a:schemeClr val="bg1"/>
                </a:solidFill>
                <a:latin typeface="+mn-ea"/>
                <a:cs typeface="+mn-ea"/>
              </a:rPr>
              <a:t>事务开始点获取一个保存点</a:t>
            </a:r>
            <a:r>
              <a:rPr lang="en-US" altLang="zh-CN" sz="1400" dirty="0" smtClean="0">
                <a:solidFill>
                  <a:schemeClr val="bg1"/>
                </a:solidFill>
                <a:latin typeface="+mn-ea"/>
                <a:cs typeface="+mn-ea"/>
              </a:rPr>
              <a:t>(</a:t>
            </a:r>
            <a:r>
              <a:rPr lang="en-US" altLang="zh-CN" sz="1400" dirty="0" err="1">
                <a:solidFill>
                  <a:schemeClr val="bg1"/>
                </a:solidFill>
                <a:latin typeface="+mn-ea"/>
                <a:cs typeface="+mn-ea"/>
              </a:rPr>
              <a:t>savepoint</a:t>
            </a:r>
            <a:r>
              <a:rPr lang="en-US" altLang="zh-CN" sz="1400" dirty="0" smtClean="0">
                <a:solidFill>
                  <a:schemeClr val="bg1"/>
                </a:solidFill>
                <a:latin typeface="+mn-ea"/>
                <a:cs typeface="+mn-ea"/>
              </a:rPr>
              <a:t>)</a:t>
            </a:r>
            <a:r>
              <a:rPr lang="zh-CN" altLang="en-US" sz="1400" dirty="0" smtClean="0">
                <a:solidFill>
                  <a:schemeClr val="bg1"/>
                </a:solidFill>
                <a:latin typeface="+mn-ea"/>
                <a:cs typeface="+mn-ea"/>
              </a:rPr>
              <a:t>，如果</a:t>
            </a:r>
            <a:r>
              <a:rPr lang="en-US" altLang="zh-CN" sz="1400" dirty="0">
                <a:solidFill>
                  <a:schemeClr val="bg1"/>
                </a:solidFill>
                <a:latin typeface="+mn-ea"/>
                <a:cs typeface="+mn-ea"/>
              </a:rPr>
              <a:t>”</a:t>
            </a:r>
            <a:r>
              <a:rPr lang="zh-CN" altLang="en-US" sz="1400" dirty="0">
                <a:solidFill>
                  <a:schemeClr val="bg1"/>
                </a:solidFill>
                <a:latin typeface="+mn-ea"/>
                <a:cs typeface="+mn-ea"/>
              </a:rPr>
              <a:t>嵌套</a:t>
            </a:r>
            <a:r>
              <a:rPr lang="en-US" altLang="zh-CN" sz="1400" dirty="0">
                <a:solidFill>
                  <a:schemeClr val="bg1"/>
                </a:solidFill>
                <a:latin typeface="+mn-ea"/>
                <a:cs typeface="+mn-ea"/>
              </a:rPr>
              <a:t>”</a:t>
            </a:r>
            <a:r>
              <a:rPr lang="zh-CN" altLang="en-US" sz="1400" dirty="0" smtClean="0">
                <a:solidFill>
                  <a:schemeClr val="bg1"/>
                </a:solidFill>
                <a:latin typeface="+mn-ea"/>
                <a:cs typeface="+mn-ea"/>
              </a:rPr>
              <a:t>事务失败，将回滚到此保存点</a:t>
            </a:r>
            <a:r>
              <a:rPr lang="en-US" altLang="zh-CN" sz="1400" dirty="0" smtClean="0">
                <a:solidFill>
                  <a:schemeClr val="bg1"/>
                </a:solidFill>
                <a:latin typeface="+mn-ea"/>
                <a:cs typeface="+mn-ea"/>
              </a:rPr>
              <a:t>(</a:t>
            </a:r>
            <a:r>
              <a:rPr lang="en-US" altLang="zh-CN" sz="1400" dirty="0" err="1">
                <a:solidFill>
                  <a:schemeClr val="bg1"/>
                </a:solidFill>
                <a:latin typeface="+mn-ea"/>
                <a:cs typeface="+mn-ea"/>
              </a:rPr>
              <a:t>savepoint</a:t>
            </a:r>
            <a:r>
              <a:rPr lang="en-US" altLang="zh-CN" sz="1400" dirty="0" smtClean="0">
                <a:solidFill>
                  <a:schemeClr val="bg1"/>
                </a:solidFill>
                <a:latin typeface="+mn-ea"/>
                <a:cs typeface="+mn-ea"/>
              </a:rPr>
              <a:t>)</a:t>
            </a:r>
            <a:r>
              <a:rPr lang="zh-CN" altLang="en-US" sz="1400" dirty="0">
                <a:solidFill>
                  <a:schemeClr val="bg1"/>
                </a:solidFill>
                <a:latin typeface="+mn-ea"/>
                <a:cs typeface="+mn-ea"/>
              </a:rPr>
              <a:t>；</a:t>
            </a:r>
            <a:r>
              <a:rPr lang="zh-CN" altLang="en-US" sz="1400" dirty="0" smtClean="0">
                <a:solidFill>
                  <a:schemeClr val="bg1"/>
                </a:solidFill>
                <a:latin typeface="+mn-ea"/>
                <a:cs typeface="+mn-ea"/>
              </a:rPr>
              <a:t>否则与</a:t>
            </a:r>
            <a:r>
              <a:rPr lang="en-US" altLang="zh-CN" sz="1400" dirty="0" smtClean="0">
                <a:solidFill>
                  <a:schemeClr val="bg1"/>
                </a:solidFill>
                <a:latin typeface="+mn-ea"/>
                <a:cs typeface="+mn-ea"/>
              </a:rPr>
              <a:t>PROPAGATION_REQUIRED</a:t>
            </a:r>
            <a:r>
              <a:rPr lang="zh-CN" altLang="en-US" sz="1400" dirty="0" smtClean="0">
                <a:solidFill>
                  <a:schemeClr val="bg1"/>
                </a:solidFill>
                <a:latin typeface="+mn-ea"/>
                <a:cs typeface="+mn-ea"/>
              </a:rPr>
              <a:t>传</a:t>
            </a:r>
            <a:endParaRPr lang="en-US" altLang="zh-CN" sz="1400" dirty="0" smtClean="0">
              <a:solidFill>
                <a:schemeClr val="bg1"/>
              </a:solidFill>
              <a:latin typeface="+mn-ea"/>
              <a:cs typeface="+mn-ea"/>
            </a:endParaRPr>
          </a:p>
          <a:p>
            <a:r>
              <a:rPr lang="zh-CN" altLang="en-US" sz="1400" dirty="0" smtClean="0">
                <a:solidFill>
                  <a:schemeClr val="bg1"/>
                </a:solidFill>
                <a:latin typeface="+mn-ea"/>
                <a:cs typeface="+mn-ea"/>
              </a:rPr>
              <a:t>播方式类似，即创建新的事务，在新的事务中执行。</a:t>
            </a:r>
            <a:r>
              <a:rPr lang="en-US" altLang="zh-CN" sz="1400" b="1" i="1" dirty="0"/>
              <a:t> </a:t>
            </a:r>
            <a:r>
              <a:rPr lang="en-US" altLang="zh-CN" sz="1400" dirty="0" smtClean="0">
                <a:solidFill>
                  <a:schemeClr val="bg1"/>
                </a:solidFill>
                <a:latin typeface="+mn-ea"/>
                <a:cs typeface="+mn-ea"/>
              </a:rPr>
              <a:t>PROPAGATION_N</a:t>
            </a:r>
          </a:p>
          <a:p>
            <a:r>
              <a:rPr lang="en-US" altLang="zh-CN" sz="1400" dirty="0" smtClean="0">
                <a:solidFill>
                  <a:schemeClr val="bg1"/>
                </a:solidFill>
                <a:latin typeface="+mn-ea"/>
                <a:cs typeface="+mn-ea"/>
              </a:rPr>
              <a:t>ESTED</a:t>
            </a:r>
            <a:r>
              <a:rPr lang="zh-CN" altLang="en-US" sz="1400" dirty="0" smtClean="0">
                <a:solidFill>
                  <a:schemeClr val="bg1"/>
                </a:solidFill>
                <a:latin typeface="+mn-ea"/>
                <a:cs typeface="+mn-ea"/>
              </a:rPr>
              <a:t>看起来与</a:t>
            </a:r>
            <a:r>
              <a:rPr lang="en-US" altLang="zh-CN" sz="1400" dirty="0" smtClean="0">
                <a:solidFill>
                  <a:schemeClr val="bg1"/>
                </a:solidFill>
                <a:latin typeface="+mn-ea"/>
                <a:cs typeface="+mn-ea"/>
              </a:rPr>
              <a:t>PROPAGATION_REQUIRES_NEW</a:t>
            </a:r>
            <a:r>
              <a:rPr lang="zh-CN" altLang="en-US" sz="1400" dirty="0" smtClean="0">
                <a:solidFill>
                  <a:schemeClr val="bg1"/>
                </a:solidFill>
                <a:latin typeface="+mn-ea"/>
                <a:cs typeface="+mn-ea"/>
              </a:rPr>
              <a:t>的传播方式类似，实际上两者是有差别的，</a:t>
            </a:r>
            <a:r>
              <a:rPr lang="en-US" altLang="zh-CN" sz="1400" dirty="0" smtClean="0">
                <a:solidFill>
                  <a:schemeClr val="bg1"/>
                </a:solidFill>
                <a:latin typeface="+mn-ea"/>
                <a:cs typeface="+mn-ea"/>
              </a:rPr>
              <a:t>PROPAGATION_REQUIRES_NEW</a:t>
            </a:r>
            <a:r>
              <a:rPr lang="zh-CN" altLang="en-US" sz="1400" dirty="0" smtClean="0">
                <a:solidFill>
                  <a:schemeClr val="bg1"/>
                </a:solidFill>
                <a:latin typeface="+mn-ea"/>
                <a:cs typeface="+mn-ea"/>
              </a:rPr>
              <a:t>创建的新事务与外</a:t>
            </a:r>
            <a:r>
              <a:rPr lang="zh-CN" altLang="en-US" sz="1400" dirty="0">
                <a:solidFill>
                  <a:schemeClr val="bg1"/>
                </a:solidFill>
                <a:latin typeface="+mn-ea"/>
                <a:cs typeface="+mn-ea"/>
              </a:rPr>
              <a:t>部</a:t>
            </a:r>
            <a:r>
              <a:rPr lang="zh-CN" altLang="en-US" sz="1400" dirty="0" smtClean="0">
                <a:solidFill>
                  <a:schemeClr val="bg1"/>
                </a:solidFill>
                <a:latin typeface="+mn-ea"/>
                <a:cs typeface="+mn-ea"/>
              </a:rPr>
              <a:t>事务相互独立、互不干扰。而</a:t>
            </a:r>
            <a:r>
              <a:rPr lang="en-US" altLang="zh-CN" sz="1400" dirty="0" smtClean="0">
                <a:solidFill>
                  <a:schemeClr val="bg1"/>
                </a:solidFill>
                <a:latin typeface="+mn-ea"/>
                <a:cs typeface="+mn-ea"/>
              </a:rPr>
              <a:t>PROPAGATION_NESTED</a:t>
            </a:r>
            <a:r>
              <a:rPr lang="zh-CN" altLang="en-US" sz="1400" dirty="0" smtClean="0">
                <a:solidFill>
                  <a:schemeClr val="bg1"/>
                </a:solidFill>
                <a:latin typeface="+mn-ea"/>
                <a:cs typeface="+mn-ea"/>
              </a:rPr>
              <a:t>创建的</a:t>
            </a:r>
            <a:r>
              <a:rPr lang="en-US" altLang="zh-CN" sz="1400" dirty="0" smtClean="0">
                <a:solidFill>
                  <a:schemeClr val="bg1"/>
                </a:solidFill>
                <a:latin typeface="+mn-ea"/>
                <a:cs typeface="+mn-ea"/>
              </a:rPr>
              <a:t>”</a:t>
            </a:r>
            <a:r>
              <a:rPr lang="zh-CN" altLang="en-US" sz="1400" dirty="0" smtClean="0">
                <a:solidFill>
                  <a:schemeClr val="bg1"/>
                </a:solidFill>
                <a:latin typeface="+mn-ea"/>
                <a:cs typeface="+mn-ea"/>
              </a:rPr>
              <a:t>嵌套</a:t>
            </a:r>
            <a:r>
              <a:rPr lang="en-US" altLang="zh-CN" sz="1400" dirty="0" smtClean="0">
                <a:solidFill>
                  <a:schemeClr val="bg1"/>
                </a:solidFill>
                <a:latin typeface="+mn-ea"/>
                <a:cs typeface="+mn-ea"/>
              </a:rPr>
              <a:t>”</a:t>
            </a:r>
            <a:r>
              <a:rPr lang="zh-CN" altLang="en-US" sz="1400" dirty="0" smtClean="0">
                <a:solidFill>
                  <a:schemeClr val="bg1"/>
                </a:solidFill>
                <a:latin typeface="+mn-ea"/>
                <a:cs typeface="+mn-ea"/>
              </a:rPr>
              <a:t>事务则是外</a:t>
            </a:r>
            <a:r>
              <a:rPr lang="zh-CN" altLang="en-US" sz="1400" dirty="0">
                <a:solidFill>
                  <a:schemeClr val="bg1"/>
                </a:solidFill>
                <a:latin typeface="+mn-ea"/>
                <a:cs typeface="+mn-ea"/>
              </a:rPr>
              <a:t>部</a:t>
            </a:r>
            <a:r>
              <a:rPr lang="zh-CN" altLang="en-US" sz="1400" dirty="0" smtClean="0">
                <a:solidFill>
                  <a:schemeClr val="bg1"/>
                </a:solidFill>
                <a:latin typeface="+mn-ea"/>
                <a:cs typeface="+mn-ea"/>
              </a:rPr>
              <a:t>事务的一部分，外部事务提交或回滚，</a:t>
            </a:r>
            <a:r>
              <a:rPr lang="en-US" altLang="zh-CN" sz="1400" dirty="0">
                <a:solidFill>
                  <a:schemeClr val="bg1"/>
                </a:solidFill>
                <a:latin typeface="+mn-ea"/>
                <a:cs typeface="+mn-ea"/>
              </a:rPr>
              <a:t> ”</a:t>
            </a:r>
            <a:r>
              <a:rPr lang="zh-CN" altLang="en-US" sz="1400" dirty="0">
                <a:solidFill>
                  <a:schemeClr val="bg1"/>
                </a:solidFill>
                <a:latin typeface="+mn-ea"/>
                <a:cs typeface="+mn-ea"/>
              </a:rPr>
              <a:t>嵌套</a:t>
            </a:r>
            <a:r>
              <a:rPr lang="en-US" altLang="zh-CN" sz="1400" dirty="0">
                <a:solidFill>
                  <a:schemeClr val="bg1"/>
                </a:solidFill>
                <a:latin typeface="+mn-ea"/>
                <a:cs typeface="+mn-ea"/>
              </a:rPr>
              <a:t>”</a:t>
            </a:r>
            <a:r>
              <a:rPr lang="zh-CN" altLang="en-US" sz="1400" dirty="0" smtClean="0">
                <a:solidFill>
                  <a:schemeClr val="bg1"/>
                </a:solidFill>
                <a:latin typeface="+mn-ea"/>
                <a:cs typeface="+mn-ea"/>
              </a:rPr>
              <a:t>事务也会随之提交或回滚。</a:t>
            </a:r>
            <a:r>
              <a:rPr lang="en-US" altLang="zh-CN" sz="1400" dirty="0" smtClean="0">
                <a:solidFill>
                  <a:schemeClr val="bg1"/>
                </a:solidFill>
                <a:latin typeface="+mn-ea"/>
                <a:cs typeface="+mn-ea"/>
              </a:rPr>
              <a:t> PROPAGATION_NESTED</a:t>
            </a:r>
            <a:r>
              <a:rPr lang="zh-CN" altLang="en-US" sz="1400" dirty="0" smtClean="0">
                <a:solidFill>
                  <a:schemeClr val="bg1"/>
                </a:solidFill>
                <a:latin typeface="+mn-ea"/>
                <a:cs typeface="+mn-ea"/>
              </a:rPr>
              <a:t>的应用场景，可以将大事务</a:t>
            </a:r>
            <a:r>
              <a:rPr lang="en-US" altLang="zh-CN" sz="1400" dirty="0" smtClean="0">
                <a:solidFill>
                  <a:schemeClr val="bg1"/>
                </a:solidFill>
                <a:latin typeface="+mn-ea"/>
                <a:cs typeface="+mn-ea"/>
              </a:rPr>
              <a:t>(</a:t>
            </a:r>
            <a:r>
              <a:rPr lang="zh-CN" altLang="en-US" sz="1400" dirty="0" smtClean="0">
                <a:solidFill>
                  <a:schemeClr val="bg1"/>
                </a:solidFill>
                <a:latin typeface="+mn-ea"/>
                <a:cs typeface="+mn-ea"/>
              </a:rPr>
              <a:t>耗时长</a:t>
            </a:r>
            <a:r>
              <a:rPr lang="en-US" altLang="zh-CN" sz="1400" dirty="0" smtClean="0">
                <a:solidFill>
                  <a:schemeClr val="bg1"/>
                </a:solidFill>
                <a:latin typeface="+mn-ea"/>
                <a:cs typeface="+mn-ea"/>
              </a:rPr>
              <a:t>)</a:t>
            </a:r>
            <a:r>
              <a:rPr lang="zh-CN" altLang="en-US" sz="1400" dirty="0" smtClean="0">
                <a:solidFill>
                  <a:schemeClr val="bg1"/>
                </a:solidFill>
                <a:latin typeface="+mn-ea"/>
                <a:cs typeface="+mn-ea"/>
              </a:rPr>
              <a:t>划分为多个小的</a:t>
            </a:r>
            <a:r>
              <a:rPr lang="en-US" altLang="zh-CN" sz="1400" dirty="0" smtClean="0">
                <a:solidFill>
                  <a:schemeClr val="bg1"/>
                </a:solidFill>
                <a:latin typeface="+mn-ea"/>
                <a:cs typeface="+mn-ea"/>
              </a:rPr>
              <a:t>”</a:t>
            </a:r>
            <a:r>
              <a:rPr lang="zh-CN" altLang="en-US" sz="1400" dirty="0" smtClean="0">
                <a:solidFill>
                  <a:schemeClr val="bg1"/>
                </a:solidFill>
                <a:latin typeface="+mn-ea"/>
                <a:cs typeface="+mn-ea"/>
              </a:rPr>
              <a:t>嵌套</a:t>
            </a:r>
            <a:r>
              <a:rPr lang="en-US" altLang="zh-CN" sz="1400" dirty="0" smtClean="0">
                <a:solidFill>
                  <a:schemeClr val="bg1"/>
                </a:solidFill>
                <a:latin typeface="+mn-ea"/>
                <a:cs typeface="+mn-ea"/>
              </a:rPr>
              <a:t>”</a:t>
            </a:r>
            <a:r>
              <a:rPr lang="zh-CN" altLang="en-US" sz="1400" dirty="0" smtClean="0">
                <a:solidFill>
                  <a:schemeClr val="bg1"/>
                </a:solidFill>
                <a:latin typeface="+mn-ea"/>
                <a:cs typeface="+mn-ea"/>
              </a:rPr>
              <a:t>事务来处理，根据各个</a:t>
            </a:r>
            <a:r>
              <a:rPr lang="en-US" altLang="zh-CN" sz="1400" dirty="0">
                <a:solidFill>
                  <a:schemeClr val="bg1"/>
                </a:solidFill>
                <a:latin typeface="+mn-ea"/>
                <a:cs typeface="+mn-ea"/>
              </a:rPr>
              <a:t>”</a:t>
            </a:r>
            <a:r>
              <a:rPr lang="zh-CN" altLang="en-US" sz="1400" dirty="0">
                <a:solidFill>
                  <a:schemeClr val="bg1"/>
                </a:solidFill>
                <a:latin typeface="+mn-ea"/>
                <a:cs typeface="+mn-ea"/>
              </a:rPr>
              <a:t>嵌套</a:t>
            </a:r>
            <a:r>
              <a:rPr lang="en-US" altLang="zh-CN" sz="1400" dirty="0">
                <a:solidFill>
                  <a:schemeClr val="bg1"/>
                </a:solidFill>
                <a:latin typeface="+mn-ea"/>
                <a:cs typeface="+mn-ea"/>
              </a:rPr>
              <a:t>”</a:t>
            </a:r>
            <a:r>
              <a:rPr lang="zh-CN" altLang="en-US" sz="1400" dirty="0" smtClean="0">
                <a:solidFill>
                  <a:schemeClr val="bg1"/>
                </a:solidFill>
                <a:latin typeface="+mn-ea"/>
                <a:cs typeface="+mn-ea"/>
              </a:rPr>
              <a:t>事务执行结果选择外部事务的其他的执行流程，比如捕获</a:t>
            </a:r>
            <a:r>
              <a:rPr lang="en-US" altLang="zh-CN" sz="1400" dirty="0">
                <a:solidFill>
                  <a:schemeClr val="bg1"/>
                </a:solidFill>
                <a:latin typeface="+mn-ea"/>
                <a:cs typeface="+mn-ea"/>
              </a:rPr>
              <a:t>”</a:t>
            </a:r>
            <a:r>
              <a:rPr lang="zh-CN" altLang="en-US" sz="1400" dirty="0">
                <a:solidFill>
                  <a:schemeClr val="bg1"/>
                </a:solidFill>
                <a:latin typeface="+mn-ea"/>
                <a:cs typeface="+mn-ea"/>
              </a:rPr>
              <a:t>嵌套</a:t>
            </a:r>
            <a:r>
              <a:rPr lang="en-US" altLang="zh-CN" sz="1400" dirty="0">
                <a:solidFill>
                  <a:schemeClr val="bg1"/>
                </a:solidFill>
                <a:latin typeface="+mn-ea"/>
                <a:cs typeface="+mn-ea"/>
              </a:rPr>
              <a:t>”</a:t>
            </a:r>
            <a:r>
              <a:rPr lang="zh-CN" altLang="en-US" sz="1400" dirty="0" smtClean="0">
                <a:solidFill>
                  <a:schemeClr val="bg1"/>
                </a:solidFill>
                <a:latin typeface="+mn-ea"/>
                <a:cs typeface="+mn-ea"/>
              </a:rPr>
              <a:t>事务的执行异常继续其他执行流程。当然如不捕获</a:t>
            </a:r>
            <a:r>
              <a:rPr lang="en-US" altLang="zh-CN" sz="1400" dirty="0">
                <a:solidFill>
                  <a:schemeClr val="bg1"/>
                </a:solidFill>
                <a:latin typeface="+mn-ea"/>
                <a:cs typeface="+mn-ea"/>
              </a:rPr>
              <a:t>”</a:t>
            </a:r>
            <a:r>
              <a:rPr lang="zh-CN" altLang="en-US" sz="1400" dirty="0">
                <a:solidFill>
                  <a:schemeClr val="bg1"/>
                </a:solidFill>
                <a:latin typeface="+mn-ea"/>
                <a:cs typeface="+mn-ea"/>
              </a:rPr>
              <a:t>嵌套</a:t>
            </a:r>
            <a:r>
              <a:rPr lang="en-US" altLang="zh-CN" sz="1400" dirty="0">
                <a:solidFill>
                  <a:schemeClr val="bg1"/>
                </a:solidFill>
                <a:latin typeface="+mn-ea"/>
                <a:cs typeface="+mn-ea"/>
              </a:rPr>
              <a:t>” </a:t>
            </a:r>
            <a:r>
              <a:rPr lang="zh-CN" altLang="en-US" sz="1400" dirty="0" smtClean="0">
                <a:solidFill>
                  <a:schemeClr val="bg1"/>
                </a:solidFill>
                <a:latin typeface="+mn-ea"/>
                <a:cs typeface="+mn-ea"/>
              </a:rPr>
              <a:t>事务的执行异常，外部事务将根据配置的回滚规则决定是继续执行还是回滚。</a:t>
            </a:r>
            <a:r>
              <a:rPr lang="en-US" altLang="zh-CN" sz="1400" dirty="0" smtClean="0">
                <a:solidFill>
                  <a:schemeClr val="bg1"/>
                </a:solidFill>
                <a:latin typeface="+mn-ea"/>
                <a:cs typeface="+mn-ea"/>
              </a:rPr>
              <a:t>PROPAGATION_NESTED</a:t>
            </a:r>
            <a:r>
              <a:rPr lang="zh-CN" altLang="en-US" sz="1400" dirty="0" smtClean="0">
                <a:solidFill>
                  <a:schemeClr val="bg1"/>
                </a:solidFill>
                <a:latin typeface="+mn-ea"/>
                <a:cs typeface="+mn-ea"/>
              </a:rPr>
              <a:t>需要</a:t>
            </a:r>
            <a:r>
              <a:rPr lang="en-US" altLang="zh-CN" sz="1400" dirty="0">
                <a:solidFill>
                  <a:schemeClr val="bg1"/>
                </a:solidFill>
                <a:latin typeface="+mn-ea"/>
                <a:cs typeface="+mn-ea"/>
              </a:rPr>
              <a:t>JDBC 3.0</a:t>
            </a:r>
            <a:r>
              <a:rPr lang="zh-CN" altLang="en-US" sz="1400" dirty="0">
                <a:solidFill>
                  <a:schemeClr val="bg1"/>
                </a:solidFill>
                <a:latin typeface="+mn-ea"/>
                <a:cs typeface="+mn-ea"/>
              </a:rPr>
              <a:t>的支持。</a:t>
            </a:r>
            <a:endParaRPr lang="en-US" altLang="zh-CN" sz="1400" dirty="0">
              <a:solidFill>
                <a:schemeClr val="bg1"/>
              </a:solidFill>
              <a:latin typeface="+mn-ea"/>
              <a:cs typeface="+mn-ea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6312006" y="1278681"/>
            <a:ext cx="1306358" cy="454589"/>
            <a:chOff x="5292315" y="1344983"/>
            <a:chExt cx="979896" cy="340942"/>
          </a:xfrm>
        </p:grpSpPr>
        <p:cxnSp>
          <p:nvCxnSpPr>
            <p:cNvPr id="25" name="直接连接符 24"/>
            <p:cNvCxnSpPr/>
            <p:nvPr/>
          </p:nvCxnSpPr>
          <p:spPr>
            <a:xfrm>
              <a:off x="5292315" y="1344983"/>
              <a:ext cx="422685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/>
          </p:nvCxnSpPr>
          <p:spPr>
            <a:xfrm>
              <a:off x="5713001" y="1344983"/>
              <a:ext cx="559210" cy="340942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组合 26"/>
          <p:cNvGrpSpPr/>
          <p:nvPr/>
        </p:nvGrpSpPr>
        <p:grpSpPr>
          <a:xfrm flipH="1">
            <a:off x="4322549" y="3684141"/>
            <a:ext cx="1306358" cy="454589"/>
            <a:chOff x="5292315" y="1344983"/>
            <a:chExt cx="979896" cy="340942"/>
          </a:xfrm>
        </p:grpSpPr>
        <p:cxnSp>
          <p:nvCxnSpPr>
            <p:cNvPr id="28" name="直接连接符 27"/>
            <p:cNvCxnSpPr/>
            <p:nvPr/>
          </p:nvCxnSpPr>
          <p:spPr>
            <a:xfrm>
              <a:off x="5292315" y="1344983"/>
              <a:ext cx="422685" cy="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>
              <a:off x="5713001" y="1344983"/>
              <a:ext cx="559210" cy="340942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组合 29"/>
          <p:cNvGrpSpPr/>
          <p:nvPr/>
        </p:nvGrpSpPr>
        <p:grpSpPr>
          <a:xfrm>
            <a:off x="7380268" y="1170008"/>
            <a:ext cx="2603127" cy="2224703"/>
            <a:chOff x="4263453" y="437431"/>
            <a:chExt cx="1952599" cy="1668527"/>
          </a:xfrm>
        </p:grpSpPr>
        <p:sp>
          <p:nvSpPr>
            <p:cNvPr id="31" name="六边形 30"/>
            <p:cNvSpPr/>
            <p:nvPr/>
          </p:nvSpPr>
          <p:spPr>
            <a:xfrm>
              <a:off x="4263453" y="437431"/>
              <a:ext cx="1935255" cy="1668527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chemeClr val="accent4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2" name="TextBox 13"/>
            <p:cNvSpPr txBox="1"/>
            <p:nvPr/>
          </p:nvSpPr>
          <p:spPr>
            <a:xfrm>
              <a:off x="4271836" y="1064589"/>
              <a:ext cx="1944216" cy="3462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 smtClean="0">
                  <a:solidFill>
                    <a:schemeClr val="bg1"/>
                  </a:solidFill>
                  <a:latin typeface="+mn-ea"/>
                  <a:cs typeface="+mn-ea"/>
                </a:rPr>
                <a:t>REQUIRES_NEW</a:t>
              </a:r>
              <a:endParaRPr lang="zh-CN" altLang="en-US" sz="2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2004636" y="3580851"/>
            <a:ext cx="2603128" cy="2224703"/>
            <a:chOff x="4263453" y="437431"/>
            <a:chExt cx="1952600" cy="1668527"/>
          </a:xfrm>
        </p:grpSpPr>
        <p:sp>
          <p:nvSpPr>
            <p:cNvPr id="34" name="六边形 33"/>
            <p:cNvSpPr/>
            <p:nvPr/>
          </p:nvSpPr>
          <p:spPr>
            <a:xfrm>
              <a:off x="4263453" y="437431"/>
              <a:ext cx="1935255" cy="1668527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chemeClr val="accent4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5" name="TextBox 13"/>
            <p:cNvSpPr txBox="1"/>
            <p:nvPr/>
          </p:nvSpPr>
          <p:spPr>
            <a:xfrm>
              <a:off x="4271837" y="1054036"/>
              <a:ext cx="1944216" cy="3924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chemeClr val="bg1"/>
                  </a:solidFill>
                  <a:latin typeface="+mn-ea"/>
                  <a:cs typeface="+mn-ea"/>
                </a:rPr>
                <a:t>NESTED</a:t>
              </a:r>
              <a:endParaRPr lang="zh-CN" altLang="en-US" sz="21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27456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8" presetClass="emph" presetSubtype="0" decel="58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21600000">
                                      <p:cBhvr>
                                        <p:cTn id="33" dur="1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4" presetID="0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15 -0.42778 C -0.14236 -0.41173 -0.13542 -0.39475 -0.12708 -0.37963 C -0.11684 -0.36111 -0.10521 -0.34815 -0.09375 -0.33333 C -0.08472 -0.3216 -0.07708 -0.3071 -0.06875 -0.29444 C -0.05799 -0.27839 -0.05417 -0.2537 -0.04479 -0.23704 C -0.04254 -0.22531 -0.03924 -0.2179 -0.03438 -0.20926 C -0.02899 -0.1858 -0.01684 -0.16852 -0.00938 -0.1463 C -0.00347 -0.12901 0.00347 -0.1108 0.01042 -0.09444 C 0.01302 -0.07623 0.01354 -0.07593 0.01146 -0.05 C 0.01094 -0.04414 0.00729 -0.03333 0.00625 -0.02778 C 0.00503 -0.0216 0.00451 -0.01543 0.00312 -0.00926 C 0.00087 0.00031 0.00104 -0.00679 1.94444E-6 1.85185E-6 " pathEditMode="relative" ptsTypes="fffffffffffA">
                                      <p:cBhvr>
                                        <p:cTn id="35" dur="1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8" presetClass="emph" presetSubtype="0" decel="58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21600000">
                                      <p:cBhvr>
                                        <p:cTn id="40" dur="1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1" presetID="0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15 -0.42778 C -0.14236 -0.41173 -0.13542 -0.39475 -0.12708 -0.37963 C -0.11684 -0.36111 -0.10521 -0.34815 -0.09375 -0.33333 C -0.08472 -0.3216 -0.07708 -0.3071 -0.06875 -0.29444 C -0.05799 -0.27839 -0.05417 -0.2537 -0.04479 -0.23704 C -0.04254 -0.22531 -0.03924 -0.2179 -0.03438 -0.20926 C -0.02899 -0.1858 -0.01684 -0.16852 -0.00938 -0.1463 C -0.00347 -0.12901 0.00347 -0.1108 0.01042 -0.09444 C 0.01302 -0.07623 0.01354 -0.07593 0.01146 -0.05 C 0.01094 -0.04414 0.00729 -0.03333 0.00625 -0.02778 C 0.00503 -0.0216 0.00451 -0.01543 0.00312 -0.00926 C 0.00087 0.00031 0.00104 -0.00679 1.94444E-6 1.85185E-6 " pathEditMode="relative" ptsTypes="fffffffffffA">
                                      <p:cBhvr>
                                        <p:cTn id="42" dur="1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6" grpId="0"/>
      <p:bldP spid="17" grpId="0" animBg="1"/>
      <p:bldP spid="19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heme/theme1.xml><?xml version="1.0" encoding="utf-8"?>
<a:theme xmlns:a="http://schemas.openxmlformats.org/drawingml/2006/main" name="Office 主题">
  <a:themeElements>
    <a:clrScheme name="自定义 85">
      <a:dk1>
        <a:srgbClr val="000000"/>
      </a:dk1>
      <a:lt1>
        <a:srgbClr val="FFFFFF"/>
      </a:lt1>
      <a:dk2>
        <a:srgbClr val="0089D2"/>
      </a:dk2>
      <a:lt2>
        <a:srgbClr val="F8F8F8"/>
      </a:lt2>
      <a:accent1>
        <a:srgbClr val="0089D2"/>
      </a:accent1>
      <a:accent2>
        <a:srgbClr val="039BE6"/>
      </a:accent2>
      <a:accent3>
        <a:srgbClr val="00A7F3"/>
      </a:accent3>
      <a:accent4>
        <a:srgbClr val="28B5F4"/>
      </a:accent4>
      <a:accent5>
        <a:srgbClr val="4FC2F9"/>
      </a:accent5>
      <a:accent6>
        <a:srgbClr val="80D5F9"/>
      </a:accent6>
      <a:hlink>
        <a:srgbClr val="0070C0"/>
      </a:hlink>
      <a:folHlink>
        <a:srgbClr val="0089D2"/>
      </a:folHlink>
    </a:clrScheme>
    <a:fontScheme name="自定义 1">
      <a:majorFont>
        <a:latin typeface="Arial Black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1234</TotalTime>
  <Words>1637</Words>
  <Application>Microsoft Office PowerPoint</Application>
  <PresentationFormat>宽屏</PresentationFormat>
  <Paragraphs>163</Paragraphs>
  <Slides>22</Slides>
  <Notes>12</Notes>
  <HiddenSlides>0</HiddenSlides>
  <MMClips>1</MMClips>
  <ScaleCrop>false</ScaleCrop>
  <HeadingPairs>
    <vt:vector size="8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  <vt:variant>
        <vt:lpstr>自定义放映</vt:lpstr>
      </vt:variant>
      <vt:variant>
        <vt:i4>1</vt:i4>
      </vt:variant>
    </vt:vector>
  </HeadingPairs>
  <TitlesOfParts>
    <vt:vector size="32" baseType="lpstr">
      <vt:lpstr>Watford DB</vt:lpstr>
      <vt:lpstr>宋体</vt:lpstr>
      <vt:lpstr>微软雅黑</vt:lpstr>
      <vt:lpstr>造字工房-尚雅体</vt:lpstr>
      <vt:lpstr>Arial</vt:lpstr>
      <vt:lpstr>Arial Black</vt:lpstr>
      <vt:lpstr>Calibri</vt:lpstr>
      <vt:lpstr>Wingdings</vt:lpstr>
      <vt:lpstr>Office 主题</vt:lpstr>
      <vt:lpstr>PowerPoint 演示文稿</vt:lpstr>
      <vt:lpstr>PowerPoint 演示文稿</vt:lpstr>
      <vt:lpstr>PowerPoint 演示文稿</vt:lpstr>
      <vt:lpstr>Spring整合Mybatis</vt:lpstr>
      <vt:lpstr>Spring整合Mybatis</vt:lpstr>
      <vt:lpstr>Spring整合Mybatis</vt:lpstr>
      <vt:lpstr>Spring整合Mybatis</vt:lpstr>
      <vt:lpstr>PowerPoint 演示文稿</vt:lpstr>
      <vt:lpstr>Spring事务传播</vt:lpstr>
      <vt:lpstr>Spring事务传播</vt:lpstr>
      <vt:lpstr>Spring事务传播</vt:lpstr>
      <vt:lpstr>Spring事务传播</vt:lpstr>
      <vt:lpstr>Spring事务传播</vt:lpstr>
      <vt:lpstr>Spring事务传播</vt:lpstr>
      <vt:lpstr>Spring事务传播</vt:lpstr>
      <vt:lpstr>PowerPoint 演示文稿</vt:lpstr>
      <vt:lpstr>Spring事务优化</vt:lpstr>
      <vt:lpstr>PowerPoint 演示文稿</vt:lpstr>
      <vt:lpstr>自定义事务管理</vt:lpstr>
      <vt:lpstr>自定义事务管理</vt:lpstr>
      <vt:lpstr>自定义事务管理</vt:lpstr>
      <vt:lpstr>PowerPoint 演示文稿</vt:lpstr>
      <vt:lpstr>自定义放映 1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MICHAEL</dc:creator>
  <cp:lastModifiedBy>denny</cp:lastModifiedBy>
  <cp:revision>173</cp:revision>
  <dcterms:created xsi:type="dcterms:W3CDTF">2015-05-05T08:02:14Z</dcterms:created>
  <dcterms:modified xsi:type="dcterms:W3CDTF">2017-10-10T01:01:54Z</dcterms:modified>
</cp:coreProperties>
</file>